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2" r:id="rId2"/>
    <p:sldId id="263" r:id="rId3"/>
    <p:sldId id="260" r:id="rId4"/>
    <p:sldId id="265" r:id="rId5"/>
    <p:sldId id="264" r:id="rId6"/>
    <p:sldId id="257" r:id="rId7"/>
    <p:sldId id="258" r:id="rId8"/>
    <p:sldId id="270" r:id="rId9"/>
    <p:sldId id="266" r:id="rId10"/>
    <p:sldId id="267" r:id="rId11"/>
    <p:sldId id="268" r:id="rId12"/>
    <p:sldId id="269" r:id="rId13"/>
    <p:sldId id="261" r:id="rId14"/>
    <p:sldId id="271" r:id="rId15"/>
    <p:sldId id="272" r:id="rId16"/>
    <p:sldId id="273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294"/>
    <a:srgbClr val="E4D304"/>
    <a:srgbClr val="3F396D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uku Raja Irfan Radarma" userId="cf428174-95ba-4576-8554-3a3b8ffa52b7" providerId="ADAL" clId="{D2C580D1-863D-4C78-A59B-D59FC3C8593D}"/>
    <pc:docChg chg="undo redo custSel addSld delSld modSld">
      <pc:chgData name="Teuku Raja Irfan Radarma" userId="cf428174-95ba-4576-8554-3a3b8ffa52b7" providerId="ADAL" clId="{D2C580D1-863D-4C78-A59B-D59FC3C8593D}" dt="2023-09-20T11:11:54.081" v="1424" actId="47"/>
      <pc:docMkLst>
        <pc:docMk/>
      </pc:docMkLst>
      <pc:sldChg chg="modSp mod">
        <pc:chgData name="Teuku Raja Irfan Radarma" userId="cf428174-95ba-4576-8554-3a3b8ffa52b7" providerId="ADAL" clId="{D2C580D1-863D-4C78-A59B-D59FC3C8593D}" dt="2023-09-19T12:39:59.744" v="490" actId="403"/>
        <pc:sldMkLst>
          <pc:docMk/>
          <pc:sldMk cId="4030995347" sldId="257"/>
        </pc:sldMkLst>
        <pc:spChg chg="mod">
          <ac:chgData name="Teuku Raja Irfan Radarma" userId="cf428174-95ba-4576-8554-3a3b8ffa52b7" providerId="ADAL" clId="{D2C580D1-863D-4C78-A59B-D59FC3C8593D}" dt="2023-09-19T12:39:59.744" v="490" actId="403"/>
          <ac:spMkLst>
            <pc:docMk/>
            <pc:sldMk cId="4030995347" sldId="257"/>
            <ac:spMk id="3" creationId="{940F5DB3-7A6F-EDD4-9F33-B3FF6161C717}"/>
          </ac:spMkLst>
        </pc:spChg>
      </pc:sldChg>
      <pc:sldChg chg="modSp mod">
        <pc:chgData name="Teuku Raja Irfan Radarma" userId="cf428174-95ba-4576-8554-3a3b8ffa52b7" providerId="ADAL" clId="{D2C580D1-863D-4C78-A59B-D59FC3C8593D}" dt="2023-09-19T13:01:40.149" v="638" actId="20577"/>
        <pc:sldMkLst>
          <pc:docMk/>
          <pc:sldMk cId="336491319" sldId="258"/>
        </pc:sldMkLst>
        <pc:spChg chg="mod">
          <ac:chgData name="Teuku Raja Irfan Radarma" userId="cf428174-95ba-4576-8554-3a3b8ffa52b7" providerId="ADAL" clId="{D2C580D1-863D-4C78-A59B-D59FC3C8593D}" dt="2023-09-19T13:01:40.149" v="638" actId="20577"/>
          <ac:spMkLst>
            <pc:docMk/>
            <pc:sldMk cId="336491319" sldId="258"/>
            <ac:spMk id="3" creationId="{EF89DAE2-B333-C41A-41EF-77E619569729}"/>
          </ac:spMkLst>
        </pc:spChg>
      </pc:sldChg>
      <pc:sldChg chg="modSp mod">
        <pc:chgData name="Teuku Raja Irfan Radarma" userId="cf428174-95ba-4576-8554-3a3b8ffa52b7" providerId="ADAL" clId="{D2C580D1-863D-4C78-A59B-D59FC3C8593D}" dt="2023-09-19T05:38:31.264" v="132" actId="208"/>
        <pc:sldMkLst>
          <pc:docMk/>
          <pc:sldMk cId="934583662" sldId="261"/>
        </pc:sldMkLst>
        <pc:spChg chg="mod">
          <ac:chgData name="Teuku Raja Irfan Radarma" userId="cf428174-95ba-4576-8554-3a3b8ffa52b7" providerId="ADAL" clId="{D2C580D1-863D-4C78-A59B-D59FC3C8593D}" dt="2023-09-19T05:38:31.264" v="132" actId="208"/>
          <ac:spMkLst>
            <pc:docMk/>
            <pc:sldMk cId="934583662" sldId="261"/>
            <ac:spMk id="10" creationId="{E0D59358-44BE-F538-3E43-A5A5956E59F2}"/>
          </ac:spMkLst>
        </pc:spChg>
        <pc:spChg chg="mod">
          <ac:chgData name="Teuku Raja Irfan Radarma" userId="cf428174-95ba-4576-8554-3a3b8ffa52b7" providerId="ADAL" clId="{D2C580D1-863D-4C78-A59B-D59FC3C8593D}" dt="2023-09-19T05:38:31.264" v="132" actId="208"/>
          <ac:spMkLst>
            <pc:docMk/>
            <pc:sldMk cId="934583662" sldId="261"/>
            <ac:spMk id="11" creationId="{946FF60D-EE53-A250-2BBB-09D24DEB1F86}"/>
          </ac:spMkLst>
        </pc:spChg>
        <pc:spChg chg="mod">
          <ac:chgData name="Teuku Raja Irfan Radarma" userId="cf428174-95ba-4576-8554-3a3b8ffa52b7" providerId="ADAL" clId="{D2C580D1-863D-4C78-A59B-D59FC3C8593D}" dt="2023-09-19T05:38:31.264" v="132" actId="208"/>
          <ac:spMkLst>
            <pc:docMk/>
            <pc:sldMk cId="934583662" sldId="261"/>
            <ac:spMk id="12" creationId="{E05AD254-476B-98F5-8F7F-7D7C312484E9}"/>
          </ac:spMkLst>
        </pc:spChg>
        <pc:spChg chg="mod">
          <ac:chgData name="Teuku Raja Irfan Radarma" userId="cf428174-95ba-4576-8554-3a3b8ffa52b7" providerId="ADAL" clId="{D2C580D1-863D-4C78-A59B-D59FC3C8593D}" dt="2023-09-18T09:50:26.767" v="51" actId="20577"/>
          <ac:spMkLst>
            <pc:docMk/>
            <pc:sldMk cId="934583662" sldId="261"/>
            <ac:spMk id="13" creationId="{DE410093-5DEA-0EF4-CE4F-713098B61079}"/>
          </ac:spMkLst>
        </pc:spChg>
      </pc:sldChg>
      <pc:sldChg chg="modSp mod">
        <pc:chgData name="Teuku Raja Irfan Radarma" userId="cf428174-95ba-4576-8554-3a3b8ffa52b7" providerId="ADAL" clId="{D2C580D1-863D-4C78-A59B-D59FC3C8593D}" dt="2023-09-18T09:50:04.044" v="24" actId="20577"/>
        <pc:sldMkLst>
          <pc:docMk/>
          <pc:sldMk cId="4288289225" sldId="266"/>
        </pc:sldMkLst>
        <pc:spChg chg="mod">
          <ac:chgData name="Teuku Raja Irfan Radarma" userId="cf428174-95ba-4576-8554-3a3b8ffa52b7" providerId="ADAL" clId="{D2C580D1-863D-4C78-A59B-D59FC3C8593D}" dt="2023-09-18T09:50:04.044" v="24" actId="20577"/>
          <ac:spMkLst>
            <pc:docMk/>
            <pc:sldMk cId="4288289225" sldId="266"/>
            <ac:spMk id="2" creationId="{CCD9BC41-FF34-C439-AA63-250C914618AA}"/>
          </ac:spMkLst>
        </pc:spChg>
      </pc:sldChg>
      <pc:sldChg chg="modSp mod">
        <pc:chgData name="Teuku Raja Irfan Radarma" userId="cf428174-95ba-4576-8554-3a3b8ffa52b7" providerId="ADAL" clId="{D2C580D1-863D-4C78-A59B-D59FC3C8593D}" dt="2023-09-18T09:50:09.047" v="25"/>
        <pc:sldMkLst>
          <pc:docMk/>
          <pc:sldMk cId="494081862" sldId="267"/>
        </pc:sldMkLst>
        <pc:spChg chg="mod">
          <ac:chgData name="Teuku Raja Irfan Radarma" userId="cf428174-95ba-4576-8554-3a3b8ffa52b7" providerId="ADAL" clId="{D2C580D1-863D-4C78-A59B-D59FC3C8593D}" dt="2023-09-18T09:50:09.047" v="25"/>
          <ac:spMkLst>
            <pc:docMk/>
            <pc:sldMk cId="494081862" sldId="267"/>
            <ac:spMk id="2" creationId="{CCD9BC41-FF34-C439-AA63-250C914618AA}"/>
          </ac:spMkLst>
        </pc:spChg>
      </pc:sldChg>
      <pc:sldChg chg="modSp mod">
        <pc:chgData name="Teuku Raja Irfan Radarma" userId="cf428174-95ba-4576-8554-3a3b8ffa52b7" providerId="ADAL" clId="{D2C580D1-863D-4C78-A59B-D59FC3C8593D}" dt="2023-09-18T09:50:12.025" v="26"/>
        <pc:sldMkLst>
          <pc:docMk/>
          <pc:sldMk cId="3018718805" sldId="268"/>
        </pc:sldMkLst>
        <pc:spChg chg="mod">
          <ac:chgData name="Teuku Raja Irfan Radarma" userId="cf428174-95ba-4576-8554-3a3b8ffa52b7" providerId="ADAL" clId="{D2C580D1-863D-4C78-A59B-D59FC3C8593D}" dt="2023-09-18T09:50:12.025" v="26"/>
          <ac:spMkLst>
            <pc:docMk/>
            <pc:sldMk cId="3018718805" sldId="268"/>
            <ac:spMk id="2" creationId="{CCD9BC41-FF34-C439-AA63-250C914618AA}"/>
          </ac:spMkLst>
        </pc:spChg>
      </pc:sldChg>
      <pc:sldChg chg="modSp mod">
        <pc:chgData name="Teuku Raja Irfan Radarma" userId="cf428174-95ba-4576-8554-3a3b8ffa52b7" providerId="ADAL" clId="{D2C580D1-863D-4C78-A59B-D59FC3C8593D}" dt="2023-09-18T09:50:16.355" v="27"/>
        <pc:sldMkLst>
          <pc:docMk/>
          <pc:sldMk cId="252803074" sldId="269"/>
        </pc:sldMkLst>
        <pc:spChg chg="mod">
          <ac:chgData name="Teuku Raja Irfan Radarma" userId="cf428174-95ba-4576-8554-3a3b8ffa52b7" providerId="ADAL" clId="{D2C580D1-863D-4C78-A59B-D59FC3C8593D}" dt="2023-09-18T09:50:16.355" v="27"/>
          <ac:spMkLst>
            <pc:docMk/>
            <pc:sldMk cId="252803074" sldId="269"/>
            <ac:spMk id="2" creationId="{CCD9BC41-FF34-C439-AA63-250C914618AA}"/>
          </ac:spMkLst>
        </pc:spChg>
      </pc:sldChg>
      <pc:sldChg chg="modSp mod">
        <pc:chgData name="Teuku Raja Irfan Radarma" userId="cf428174-95ba-4576-8554-3a3b8ffa52b7" providerId="ADAL" clId="{D2C580D1-863D-4C78-A59B-D59FC3C8593D}" dt="2023-09-19T02:11:06.170" v="130" actId="20577"/>
        <pc:sldMkLst>
          <pc:docMk/>
          <pc:sldMk cId="57847258" sldId="270"/>
        </pc:sldMkLst>
        <pc:spChg chg="mod">
          <ac:chgData name="Teuku Raja Irfan Radarma" userId="cf428174-95ba-4576-8554-3a3b8ffa52b7" providerId="ADAL" clId="{D2C580D1-863D-4C78-A59B-D59FC3C8593D}" dt="2023-09-19T02:11:06.170" v="130" actId="20577"/>
          <ac:spMkLst>
            <pc:docMk/>
            <pc:sldMk cId="57847258" sldId="270"/>
            <ac:spMk id="3" creationId="{1F90A835-689B-E9C9-06FC-F749493E6D15}"/>
          </ac:spMkLst>
        </pc:spChg>
      </pc:sldChg>
      <pc:sldChg chg="modSp mod">
        <pc:chgData name="Teuku Raja Irfan Radarma" userId="cf428174-95ba-4576-8554-3a3b8ffa52b7" providerId="ADAL" clId="{D2C580D1-863D-4C78-A59B-D59FC3C8593D}" dt="2023-09-19T02:10:33.785" v="93" actId="20577"/>
        <pc:sldMkLst>
          <pc:docMk/>
          <pc:sldMk cId="1264006534" sldId="271"/>
        </pc:sldMkLst>
        <pc:spChg chg="mod">
          <ac:chgData name="Teuku Raja Irfan Radarma" userId="cf428174-95ba-4576-8554-3a3b8ffa52b7" providerId="ADAL" clId="{D2C580D1-863D-4C78-A59B-D59FC3C8593D}" dt="2023-09-19T02:10:33.785" v="93" actId="20577"/>
          <ac:spMkLst>
            <pc:docMk/>
            <pc:sldMk cId="1264006534" sldId="271"/>
            <ac:spMk id="4" creationId="{E473ECD0-08B4-C498-EBF3-C38DA1BBF091}"/>
          </ac:spMkLst>
        </pc:spChg>
      </pc:sldChg>
      <pc:sldChg chg="modSp new mod">
        <pc:chgData name="Teuku Raja Irfan Radarma" userId="cf428174-95ba-4576-8554-3a3b8ffa52b7" providerId="ADAL" clId="{D2C580D1-863D-4C78-A59B-D59FC3C8593D}" dt="2023-09-19T13:00:24.196" v="543" actId="20577"/>
        <pc:sldMkLst>
          <pc:docMk/>
          <pc:sldMk cId="1479797784" sldId="272"/>
        </pc:sldMkLst>
        <pc:spChg chg="mod">
          <ac:chgData name="Teuku Raja Irfan Radarma" userId="cf428174-95ba-4576-8554-3a3b8ffa52b7" providerId="ADAL" clId="{D2C580D1-863D-4C78-A59B-D59FC3C8593D}" dt="2023-09-19T13:00:20.316" v="522" actId="20577"/>
          <ac:spMkLst>
            <pc:docMk/>
            <pc:sldMk cId="1479797784" sldId="272"/>
            <ac:spMk id="2" creationId="{7901BDFF-B4B4-3CEB-104E-CD2180BE8F41}"/>
          </ac:spMkLst>
        </pc:spChg>
        <pc:spChg chg="mod">
          <ac:chgData name="Teuku Raja Irfan Radarma" userId="cf428174-95ba-4576-8554-3a3b8ffa52b7" providerId="ADAL" clId="{D2C580D1-863D-4C78-A59B-D59FC3C8593D}" dt="2023-09-19T13:00:24.196" v="543" actId="20577"/>
          <ac:spMkLst>
            <pc:docMk/>
            <pc:sldMk cId="1479797784" sldId="272"/>
            <ac:spMk id="3" creationId="{7D1665E9-0EB6-790A-2CC8-BD320C5E0734}"/>
          </ac:spMkLst>
        </pc:spChg>
      </pc:sldChg>
      <pc:sldChg chg="modSp new mod">
        <pc:chgData name="Teuku Raja Irfan Radarma" userId="cf428174-95ba-4576-8554-3a3b8ffa52b7" providerId="ADAL" clId="{D2C580D1-863D-4C78-A59B-D59FC3C8593D}" dt="2023-09-19T13:02:33.513" v="699" actId="20577"/>
        <pc:sldMkLst>
          <pc:docMk/>
          <pc:sldMk cId="2877362423" sldId="273"/>
        </pc:sldMkLst>
        <pc:spChg chg="mod">
          <ac:chgData name="Teuku Raja Irfan Radarma" userId="cf428174-95ba-4576-8554-3a3b8ffa52b7" providerId="ADAL" clId="{D2C580D1-863D-4C78-A59B-D59FC3C8593D}" dt="2023-09-19T13:02:33.513" v="699" actId="20577"/>
          <ac:spMkLst>
            <pc:docMk/>
            <pc:sldMk cId="2877362423" sldId="273"/>
            <ac:spMk id="2" creationId="{C1CC9662-722E-FE4C-A90E-967D55FDBD71}"/>
          </ac:spMkLst>
        </pc:spChg>
      </pc:sldChg>
      <pc:sldChg chg="modSp new del mod">
        <pc:chgData name="Teuku Raja Irfan Radarma" userId="cf428174-95ba-4576-8554-3a3b8ffa52b7" providerId="ADAL" clId="{D2C580D1-863D-4C78-A59B-D59FC3C8593D}" dt="2023-09-20T11:11:54.081" v="1424" actId="47"/>
        <pc:sldMkLst>
          <pc:docMk/>
          <pc:sldMk cId="489131693" sldId="274"/>
        </pc:sldMkLst>
        <pc:spChg chg="mod">
          <ac:chgData name="Teuku Raja Irfan Radarma" userId="cf428174-95ba-4576-8554-3a3b8ffa52b7" providerId="ADAL" clId="{D2C580D1-863D-4C78-A59B-D59FC3C8593D}" dt="2023-09-19T13:03:27.508" v="716" actId="20577"/>
          <ac:spMkLst>
            <pc:docMk/>
            <pc:sldMk cId="489131693" sldId="274"/>
            <ac:spMk id="2" creationId="{0F707408-6F4A-3BCD-91DD-32C385756421}"/>
          </ac:spMkLst>
        </pc:spChg>
      </pc:sldChg>
      <pc:sldChg chg="new del">
        <pc:chgData name="Teuku Raja Irfan Radarma" userId="cf428174-95ba-4576-8554-3a3b8ffa52b7" providerId="ADAL" clId="{D2C580D1-863D-4C78-A59B-D59FC3C8593D}" dt="2023-09-19T13:03:15.802" v="701" actId="680"/>
        <pc:sldMkLst>
          <pc:docMk/>
          <pc:sldMk cId="1388830986" sldId="274"/>
        </pc:sldMkLst>
      </pc:sldChg>
      <pc:sldChg chg="modSp new mod">
        <pc:chgData name="Teuku Raja Irfan Radarma" userId="cf428174-95ba-4576-8554-3a3b8ffa52b7" providerId="ADAL" clId="{D2C580D1-863D-4C78-A59B-D59FC3C8593D}" dt="2023-09-19T13:10:47.129" v="1423" actId="20577"/>
        <pc:sldMkLst>
          <pc:docMk/>
          <pc:sldMk cId="730554632" sldId="275"/>
        </pc:sldMkLst>
        <pc:spChg chg="mod">
          <ac:chgData name="Teuku Raja Irfan Radarma" userId="cf428174-95ba-4576-8554-3a3b8ffa52b7" providerId="ADAL" clId="{D2C580D1-863D-4C78-A59B-D59FC3C8593D}" dt="2023-09-19T13:04:46.482" v="736" actId="20577"/>
          <ac:spMkLst>
            <pc:docMk/>
            <pc:sldMk cId="730554632" sldId="275"/>
            <ac:spMk id="2" creationId="{BADB35F6-6D20-336E-B44A-960FD60227E2}"/>
          </ac:spMkLst>
        </pc:spChg>
        <pc:spChg chg="mod">
          <ac:chgData name="Teuku Raja Irfan Radarma" userId="cf428174-95ba-4576-8554-3a3b8ffa52b7" providerId="ADAL" clId="{D2C580D1-863D-4C78-A59B-D59FC3C8593D}" dt="2023-09-19T13:10:47.129" v="1423" actId="20577"/>
          <ac:spMkLst>
            <pc:docMk/>
            <pc:sldMk cId="730554632" sldId="275"/>
            <ac:spMk id="4" creationId="{EB34163C-E86B-00DC-4CE2-CD82807DCA8B}"/>
          </ac:spMkLst>
        </pc:spChg>
      </pc:sldChg>
    </pc:docChg>
  </pc:docChgLst>
</pc:chgInfo>
</file>

<file path=ppt/media/hdphoto1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jpeg>
</file>

<file path=ppt/media/image4.png>
</file>

<file path=ppt/media/image5.jpeg>
</file>

<file path=ppt/media/image6.jpe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B011F-D7B6-4AA5-96DB-211285231097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C40E93-FF8B-448D-BBEA-F69485674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219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B156A4-E5DC-BD9E-0277-60026C66B37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81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err="1"/>
              <a:t>gambar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CE7D8F-8D59-78B8-97D8-AA1D3D293B00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Black and white 3D wave design">
            <a:extLst>
              <a:ext uri="{FF2B5EF4-FFF2-40B4-BE49-F238E27FC236}">
                <a16:creationId xmlns:a16="http://schemas.microsoft.com/office/drawing/2014/main" id="{A355B9C9-62AF-74CB-DD64-6E68C347AA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2" b="18638"/>
          <a:stretch/>
        </p:blipFill>
        <p:spPr>
          <a:xfrm>
            <a:off x="0" y="3429000"/>
            <a:ext cx="121920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8DAEF-925F-5505-B516-1E35B4B57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375" y="3429000"/>
            <a:ext cx="9144000" cy="971551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168B28-1F01-2FE5-5F22-7A39033B9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75" y="4400551"/>
            <a:ext cx="9144000" cy="1586467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E4D30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60B2D-CEA2-41AE-A645-252274BF3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C5E43-CB27-49BC-9DB7-94D08E11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58E01D-DC36-7F62-6787-C7D44BBAE6BF}"/>
              </a:ext>
            </a:extLst>
          </p:cNvPr>
          <p:cNvSpPr/>
          <p:nvPr userDrawn="1"/>
        </p:nvSpPr>
        <p:spPr>
          <a:xfrm>
            <a:off x="0" y="3181351"/>
            <a:ext cx="12192000" cy="247649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CB65A2-F0D1-50E5-D300-FA692A0819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BD6353-9C57-985F-CA0D-9FE168345B41}"/>
              </a:ext>
            </a:extLst>
          </p:cNvPr>
          <p:cNvSpPr txBox="1"/>
          <p:nvPr userDrawn="1"/>
        </p:nvSpPr>
        <p:spPr>
          <a:xfrm>
            <a:off x="821285" y="5987018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506968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F4E34C-3DBB-E858-47C3-68A12A3B4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EAC0A-8994-E667-28A8-BC08BB60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9ED37-C602-70E8-A682-FF5465E27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4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477C2-2768-98B0-D674-F152E5CF8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5BF90-F561-63B7-96CC-31B426784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228BE-E891-B74B-F5EF-3894938C5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967D9-385F-34B4-C1A5-643B078A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2162B-4D97-B1C3-1432-88BFDEF81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B6EB3-DD1D-8098-2466-15E2FBB6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4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1925-552C-C9C0-0DE6-8B703D98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CC4691-06F7-2B6D-3ACF-957758B43E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9DB517-F705-71BB-6D17-355C2DE10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9A284-8754-89F8-CE20-4D91029C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10707-1F15-0831-432A-9385D550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C669E-DDDA-5194-C3B2-3EF6414B4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17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0884-9102-FB05-B313-0DB1F3D8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DF3D2F-3ED5-D4AE-F6F9-096047845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4E0E-2FA3-4E5B-3DDD-2C48307DA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BDE46-39C9-F262-C10D-C350FA96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D60A4-66C4-73A3-7158-2EA17C62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36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45FAA-2D37-9057-31D6-C08017EE92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450B0-FC44-1EA2-4C6E-8D9B1D53D3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3412B-7ECC-ACC1-4E68-267CC18E1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86721-00AB-0CC7-EF5F-03EE3AE5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6E0BF-8927-53D7-5A80-AF7FAEC34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52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lose up of a person's eye">
            <a:extLst>
              <a:ext uri="{FF2B5EF4-FFF2-40B4-BE49-F238E27FC236}">
                <a16:creationId xmlns:a16="http://schemas.microsoft.com/office/drawing/2014/main" id="{7097E4FB-807E-8E70-4956-74A7B808D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CB613F-A1B4-D3C7-25DC-8D05E3B7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D33C7-84C4-AE72-483B-24AB2536C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AD0E7-98AD-8F4A-8F09-61E3DF39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0453B-D8CA-A3F8-13B2-F7A61DF82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A7DC0A-71C4-5E52-9E70-C5B7695D5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985760" cy="38645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6101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074" y="1084469"/>
            <a:ext cx="5800725" cy="46772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73B85BB-CF98-A57C-3915-986D51559C89}"/>
              </a:ext>
            </a:extLst>
          </p:cNvPr>
          <p:cNvSpPr/>
          <p:nvPr userDrawn="1"/>
        </p:nvSpPr>
        <p:spPr>
          <a:xfrm>
            <a:off x="791497" y="1084469"/>
            <a:ext cx="4259363" cy="4259363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Britannic Bold" panose="020B09030607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24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5" descr="Black and white 3D wave design">
            <a:extLst>
              <a:ext uri="{FF2B5EF4-FFF2-40B4-BE49-F238E27FC236}">
                <a16:creationId xmlns:a16="http://schemas.microsoft.com/office/drawing/2014/main" id="{7E189709-2B81-101F-AB9F-CDAD6BD8B7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35C8E8-9072-00B3-DC2C-DED0F64C7115}"/>
              </a:ext>
            </a:extLst>
          </p:cNvPr>
          <p:cNvCxnSpPr/>
          <p:nvPr userDrawn="1"/>
        </p:nvCxnSpPr>
        <p:spPr>
          <a:xfrm>
            <a:off x="944879" y="1746846"/>
            <a:ext cx="1612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1110DE0-946B-0109-CC61-EBD9C39CF3BE}"/>
              </a:ext>
            </a:extLst>
          </p:cNvPr>
          <p:cNvCxnSpPr/>
          <p:nvPr userDrawn="1"/>
        </p:nvCxnSpPr>
        <p:spPr>
          <a:xfrm>
            <a:off x="2557785" y="1746846"/>
            <a:ext cx="154939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56DDDC2-C83D-1B90-5043-741245CC033D}"/>
              </a:ext>
            </a:extLst>
          </p:cNvPr>
          <p:cNvCxnSpPr/>
          <p:nvPr userDrawn="1"/>
        </p:nvCxnSpPr>
        <p:spPr>
          <a:xfrm>
            <a:off x="4107183" y="1746846"/>
            <a:ext cx="14909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5A90DC0-10FD-D800-1513-9F773131F8F2}"/>
              </a:ext>
            </a:extLst>
          </p:cNvPr>
          <p:cNvCxnSpPr/>
          <p:nvPr userDrawn="1"/>
        </p:nvCxnSpPr>
        <p:spPr>
          <a:xfrm>
            <a:off x="944879" y="2969262"/>
            <a:ext cx="1612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7AACD5-8D34-B4F1-E93A-DCA42B41E574}"/>
              </a:ext>
            </a:extLst>
          </p:cNvPr>
          <p:cNvCxnSpPr/>
          <p:nvPr userDrawn="1"/>
        </p:nvCxnSpPr>
        <p:spPr>
          <a:xfrm>
            <a:off x="2557785" y="2969262"/>
            <a:ext cx="154939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E04761B-1DC5-BF78-3A84-9E14638479A7}"/>
              </a:ext>
            </a:extLst>
          </p:cNvPr>
          <p:cNvCxnSpPr/>
          <p:nvPr userDrawn="1"/>
        </p:nvCxnSpPr>
        <p:spPr>
          <a:xfrm>
            <a:off x="4107183" y="2969262"/>
            <a:ext cx="14909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4D8865B-9765-753B-48D3-ADB18E01F6E4}"/>
              </a:ext>
            </a:extLst>
          </p:cNvPr>
          <p:cNvCxnSpPr/>
          <p:nvPr userDrawn="1"/>
        </p:nvCxnSpPr>
        <p:spPr>
          <a:xfrm>
            <a:off x="944879" y="4182676"/>
            <a:ext cx="1612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1AA724D-51A2-7545-D2C6-270C52F21990}"/>
              </a:ext>
            </a:extLst>
          </p:cNvPr>
          <p:cNvCxnSpPr/>
          <p:nvPr userDrawn="1"/>
        </p:nvCxnSpPr>
        <p:spPr>
          <a:xfrm>
            <a:off x="2557785" y="4182676"/>
            <a:ext cx="154939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0BCC172-1066-30EB-C2DD-D759107C7994}"/>
              </a:ext>
            </a:extLst>
          </p:cNvPr>
          <p:cNvCxnSpPr/>
          <p:nvPr userDrawn="1"/>
        </p:nvCxnSpPr>
        <p:spPr>
          <a:xfrm>
            <a:off x="4107183" y="4182676"/>
            <a:ext cx="14909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A18DDF3-20FD-85A7-8F96-425439DE636F}"/>
              </a:ext>
            </a:extLst>
          </p:cNvPr>
          <p:cNvCxnSpPr/>
          <p:nvPr userDrawn="1"/>
        </p:nvCxnSpPr>
        <p:spPr>
          <a:xfrm>
            <a:off x="944879" y="5399785"/>
            <a:ext cx="1612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DB0FE05-418A-3D24-A407-0D50B64D9BCE}"/>
              </a:ext>
            </a:extLst>
          </p:cNvPr>
          <p:cNvCxnSpPr/>
          <p:nvPr userDrawn="1"/>
        </p:nvCxnSpPr>
        <p:spPr>
          <a:xfrm>
            <a:off x="2557785" y="5399785"/>
            <a:ext cx="154939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1A5804E-88A2-E4B9-6824-E32792846DC6}"/>
              </a:ext>
            </a:extLst>
          </p:cNvPr>
          <p:cNvCxnSpPr/>
          <p:nvPr userDrawn="1"/>
        </p:nvCxnSpPr>
        <p:spPr>
          <a:xfrm>
            <a:off x="4107183" y="5399785"/>
            <a:ext cx="14909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CC7D32-C7C6-3243-7DF4-BF36D8FEFD5F}"/>
              </a:ext>
            </a:extLst>
          </p:cNvPr>
          <p:cNvCxnSpPr>
            <a:cxnSpLocks/>
          </p:cNvCxnSpPr>
          <p:nvPr userDrawn="1"/>
        </p:nvCxnSpPr>
        <p:spPr>
          <a:xfrm>
            <a:off x="5582341" y="4218237"/>
            <a:ext cx="0" cy="118154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1907309-BCF5-445D-F2B8-119B1BE6BAE1}"/>
              </a:ext>
            </a:extLst>
          </p:cNvPr>
          <p:cNvCxnSpPr>
            <a:cxnSpLocks/>
          </p:cNvCxnSpPr>
          <p:nvPr userDrawn="1"/>
        </p:nvCxnSpPr>
        <p:spPr>
          <a:xfrm>
            <a:off x="944880" y="2969262"/>
            <a:ext cx="0" cy="118154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BC7E75-7FE4-6D39-F18B-B1386AA76C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880" y="528480"/>
            <a:ext cx="482092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 err="1"/>
              <a:t>Kemampuan</a:t>
            </a:r>
            <a:r>
              <a:rPr lang="en-US" dirty="0"/>
              <a:t> Akhir </a:t>
            </a:r>
            <a:r>
              <a:rPr lang="en-US" dirty="0" err="1"/>
              <a:t>Tiap</a:t>
            </a:r>
            <a:r>
              <a:rPr lang="en-US" dirty="0"/>
              <a:t> </a:t>
            </a:r>
            <a:r>
              <a:rPr lang="en-US" dirty="0" err="1"/>
              <a:t>Tahapan</a:t>
            </a:r>
            <a:r>
              <a:rPr lang="en-US" dirty="0"/>
              <a:t> </a:t>
            </a:r>
            <a:r>
              <a:rPr lang="en-US" dirty="0" err="1"/>
              <a:t>Belajar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2880" y="1854043"/>
            <a:ext cx="4820920" cy="4183063"/>
          </a:xfrm>
        </p:spPr>
        <p:txBody>
          <a:bodyPr>
            <a:noAutofit/>
          </a:bodyPr>
          <a:lstStyle>
            <a:lvl1pPr marL="233363" indent="-233363">
              <a:spcBef>
                <a:spcPts val="400"/>
              </a:spcBef>
              <a:buFont typeface="+mj-lt"/>
              <a:buAutoNum type="alphaUcPeriod"/>
              <a:defRPr sz="1200" b="0"/>
            </a:lvl1pPr>
          </a:lstStyle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peranan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TI dan SI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organisasi</a:t>
            </a:r>
            <a:endParaRPr lang="en-US" dirty="0"/>
          </a:p>
          <a:p>
            <a:pPr lvl="0"/>
            <a:r>
              <a:rPr lang="en-US" dirty="0" err="1"/>
              <a:t>Menerapkan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dan </a:t>
            </a:r>
            <a:r>
              <a:rPr lang="en-US" dirty="0" err="1"/>
              <a:t>pemanfaatan</a:t>
            </a:r>
            <a:r>
              <a:rPr lang="en-US" dirty="0"/>
              <a:t> internet, </a:t>
            </a:r>
            <a:r>
              <a:rPr lang="en-US" dirty="0" err="1"/>
              <a:t>keamanan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, dan </a:t>
            </a:r>
            <a:r>
              <a:rPr lang="en-US" dirty="0" err="1"/>
              <a:t>etika</a:t>
            </a:r>
            <a:r>
              <a:rPr lang="en-US" dirty="0"/>
              <a:t> </a:t>
            </a:r>
            <a:r>
              <a:rPr lang="en-US" dirty="0" err="1"/>
              <a:t>pemanfaatan</a:t>
            </a:r>
            <a:r>
              <a:rPr lang="en-US" dirty="0"/>
              <a:t> TIK</a:t>
            </a:r>
          </a:p>
          <a:p>
            <a:pPr lvl="0"/>
            <a:r>
              <a:rPr lang="en-US" dirty="0" err="1"/>
              <a:t>Menjelaskan</a:t>
            </a:r>
            <a:r>
              <a:rPr lang="en-US" dirty="0"/>
              <a:t> arsitektur </a:t>
            </a:r>
            <a:r>
              <a:rPr lang="en-US" dirty="0" err="1"/>
              <a:t>dasar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keras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dan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lunak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produktivitas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bekerja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dan </a:t>
            </a:r>
            <a:r>
              <a:rPr lang="en-US" dirty="0" err="1"/>
              <a:t>telekomunikasi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basis data dan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DBMS </a:t>
            </a:r>
            <a:r>
              <a:rPr lang="en-US" dirty="0" err="1"/>
              <a:t>sederhana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basis data dan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DBMS </a:t>
            </a:r>
            <a:r>
              <a:rPr lang="en-US" dirty="0" err="1"/>
              <a:t>sederhana</a:t>
            </a:r>
            <a:endParaRPr lang="en-US" dirty="0"/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visualisasi</a:t>
            </a:r>
            <a:r>
              <a:rPr lang="en-US" dirty="0"/>
              <a:t> data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penyajian</a:t>
            </a:r>
            <a:r>
              <a:rPr lang="en-US" dirty="0"/>
              <a:t> dan </a:t>
            </a:r>
            <a:r>
              <a:rPr lang="en-US" dirty="0" err="1"/>
              <a:t>memvisualisasikan</a:t>
            </a:r>
            <a:r>
              <a:rPr lang="en-US" dirty="0"/>
              <a:t> data dengan </a:t>
            </a:r>
            <a:r>
              <a:rPr lang="en-US" dirty="0" err="1"/>
              <a:t>aplikasi</a:t>
            </a:r>
            <a:r>
              <a:rPr lang="en-US" dirty="0"/>
              <a:t> spreadsheet atau </a:t>
            </a:r>
            <a:r>
              <a:rPr lang="en-US" dirty="0" err="1"/>
              <a:t>aplikasi</a:t>
            </a:r>
            <a:r>
              <a:rPr lang="en-US" dirty="0"/>
              <a:t> yang terkait</a:t>
            </a:r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Big Data, Data Mining, Machine Learning dan AI (Artificial </a:t>
            </a:r>
            <a:r>
              <a:rPr lang="en-US" dirty="0" err="1"/>
              <a:t>Intelegent</a:t>
            </a:r>
            <a:r>
              <a:rPr lang="en-US" dirty="0"/>
              <a:t>) dan </a:t>
            </a:r>
            <a:r>
              <a:rPr lang="en-US" dirty="0" err="1"/>
              <a:t>perkembangan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terbaru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pemanfaatannya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institusi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public</a:t>
            </a:r>
          </a:p>
          <a:p>
            <a:pPr lvl="0"/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data mining </a:t>
            </a:r>
            <a:r>
              <a:rPr lang="en-US" dirty="0" err="1"/>
              <a:t>sederhana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Orange Data Mining</a:t>
            </a:r>
          </a:p>
          <a:p>
            <a:pPr lvl="0"/>
            <a:r>
              <a:rPr lang="en-US" dirty="0" err="1"/>
              <a:t>Menjelaskan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</a:t>
            </a:r>
            <a:r>
              <a:rPr lang="en-US" dirty="0" err="1"/>
              <a:t>pemrograman</a:t>
            </a:r>
            <a:r>
              <a:rPr lang="en-US" dirty="0"/>
              <a:t> dan </a:t>
            </a:r>
            <a:r>
              <a:rPr lang="en-US" dirty="0" err="1"/>
              <a:t>mengaplikasikan</a:t>
            </a:r>
            <a:r>
              <a:rPr lang="en-US" dirty="0"/>
              <a:t> </a:t>
            </a:r>
            <a:r>
              <a:rPr lang="en-US" dirty="0" err="1"/>
              <a:t>dasar-dasar</a:t>
            </a:r>
            <a:r>
              <a:rPr lang="en-US" dirty="0"/>
              <a:t> </a:t>
            </a:r>
            <a:r>
              <a:rPr lang="en-US" dirty="0" err="1"/>
              <a:t>pemrograman</a:t>
            </a:r>
            <a:endParaRPr lang="en-US" dirty="0"/>
          </a:p>
          <a:p>
            <a:pPr lvl="0"/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perkantoran</a:t>
            </a:r>
            <a:r>
              <a:rPr lang="en-US" dirty="0"/>
              <a:t> (Microsoft Office dan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Akuntansi</a:t>
            </a:r>
            <a:r>
              <a:rPr lang="en-US" dirty="0"/>
              <a:t> </a:t>
            </a:r>
            <a:r>
              <a:rPr lang="en-US" dirty="0" err="1"/>
              <a:t>sederhana</a:t>
            </a:r>
            <a:r>
              <a:rPr lang="en-US" dirty="0"/>
              <a:t>)</a:t>
            </a:r>
          </a:p>
          <a:p>
            <a:pPr lvl="0"/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168274"/>
            <a:ext cx="492759" cy="492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4F962B7-C301-4B4C-48EA-2F8B210B1A5F}"/>
              </a:ext>
            </a:extLst>
          </p:cNvPr>
          <p:cNvCxnSpPr>
            <a:cxnSpLocks/>
          </p:cNvCxnSpPr>
          <p:nvPr userDrawn="1"/>
        </p:nvCxnSpPr>
        <p:spPr>
          <a:xfrm>
            <a:off x="5598160" y="1746846"/>
            <a:ext cx="0" cy="118154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686490C-02CB-50CE-B214-35A616AD3CEC}"/>
              </a:ext>
            </a:extLst>
          </p:cNvPr>
          <p:cNvSpPr/>
          <p:nvPr userDrawn="1"/>
        </p:nvSpPr>
        <p:spPr>
          <a:xfrm>
            <a:off x="736598" y="1538565"/>
            <a:ext cx="416562" cy="416562"/>
          </a:xfrm>
          <a:prstGeom prst="ellipse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8E7B708-F83C-7EC7-B5AB-A38B7F8D781C}"/>
              </a:ext>
            </a:extLst>
          </p:cNvPr>
          <p:cNvSpPr/>
          <p:nvPr userDrawn="1"/>
        </p:nvSpPr>
        <p:spPr>
          <a:xfrm>
            <a:off x="2349504" y="153856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CA05F37-39C4-C373-C6E3-FCC40B7E86B3}"/>
              </a:ext>
            </a:extLst>
          </p:cNvPr>
          <p:cNvSpPr/>
          <p:nvPr userDrawn="1"/>
        </p:nvSpPr>
        <p:spPr>
          <a:xfrm>
            <a:off x="3898902" y="153856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3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C304C43-D06E-5E99-6C9B-C7A606146842}"/>
              </a:ext>
            </a:extLst>
          </p:cNvPr>
          <p:cNvSpPr/>
          <p:nvPr userDrawn="1"/>
        </p:nvSpPr>
        <p:spPr>
          <a:xfrm>
            <a:off x="5389879" y="153856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4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9D0D4E0-5F9A-32FA-67E7-4D53B319C1A5}"/>
              </a:ext>
            </a:extLst>
          </p:cNvPr>
          <p:cNvSpPr/>
          <p:nvPr userDrawn="1"/>
        </p:nvSpPr>
        <p:spPr>
          <a:xfrm>
            <a:off x="736598" y="2760982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20727F1-63F4-C527-75FE-290B1A55CE30}"/>
              </a:ext>
            </a:extLst>
          </p:cNvPr>
          <p:cNvSpPr/>
          <p:nvPr userDrawn="1"/>
        </p:nvSpPr>
        <p:spPr>
          <a:xfrm>
            <a:off x="2349504" y="2760982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7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230FD40-9F68-8220-CD69-D756D523CB65}"/>
              </a:ext>
            </a:extLst>
          </p:cNvPr>
          <p:cNvSpPr/>
          <p:nvPr userDrawn="1"/>
        </p:nvSpPr>
        <p:spPr>
          <a:xfrm>
            <a:off x="3898902" y="2760982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6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DF88D4A-6B16-961E-AA2E-0D85FF8C2E75}"/>
              </a:ext>
            </a:extLst>
          </p:cNvPr>
          <p:cNvSpPr/>
          <p:nvPr userDrawn="1"/>
        </p:nvSpPr>
        <p:spPr>
          <a:xfrm>
            <a:off x="5389879" y="2760982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5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F055719-A7F2-8E6B-B82D-6B09EE7179FA}"/>
              </a:ext>
            </a:extLst>
          </p:cNvPr>
          <p:cNvSpPr/>
          <p:nvPr userDrawn="1"/>
        </p:nvSpPr>
        <p:spPr>
          <a:xfrm>
            <a:off x="736598" y="397439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9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6671108-DEB8-CC14-0EF3-2B5A7F0D1099}"/>
              </a:ext>
            </a:extLst>
          </p:cNvPr>
          <p:cNvSpPr/>
          <p:nvPr userDrawn="1"/>
        </p:nvSpPr>
        <p:spPr>
          <a:xfrm>
            <a:off x="2349504" y="397439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10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00A9028-25C8-0179-47A3-9C1DF27E8B7F}"/>
              </a:ext>
            </a:extLst>
          </p:cNvPr>
          <p:cNvSpPr/>
          <p:nvPr userDrawn="1"/>
        </p:nvSpPr>
        <p:spPr>
          <a:xfrm>
            <a:off x="3898902" y="397439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FA4EE290-024B-FBD6-9244-1269064068A4}"/>
              </a:ext>
            </a:extLst>
          </p:cNvPr>
          <p:cNvSpPr/>
          <p:nvPr userDrawn="1"/>
        </p:nvSpPr>
        <p:spPr>
          <a:xfrm>
            <a:off x="5389879" y="3974395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B67A57D-5123-C5F9-38A6-725449FAFB3B}"/>
              </a:ext>
            </a:extLst>
          </p:cNvPr>
          <p:cNvSpPr/>
          <p:nvPr userDrawn="1"/>
        </p:nvSpPr>
        <p:spPr>
          <a:xfrm>
            <a:off x="736598" y="5191504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16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C22E052-7F14-1A8B-80A3-AD2B1237DD0D}"/>
              </a:ext>
            </a:extLst>
          </p:cNvPr>
          <p:cNvSpPr/>
          <p:nvPr userDrawn="1"/>
        </p:nvSpPr>
        <p:spPr>
          <a:xfrm>
            <a:off x="2349504" y="5191504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15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8B4EB00-7F93-1316-0FCD-445DA6AA6FCD}"/>
              </a:ext>
            </a:extLst>
          </p:cNvPr>
          <p:cNvSpPr/>
          <p:nvPr userDrawn="1"/>
        </p:nvSpPr>
        <p:spPr>
          <a:xfrm>
            <a:off x="3898902" y="5191504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14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89F745C-B42A-B633-B456-F82BFACC7850}"/>
              </a:ext>
            </a:extLst>
          </p:cNvPr>
          <p:cNvSpPr/>
          <p:nvPr userDrawn="1"/>
        </p:nvSpPr>
        <p:spPr>
          <a:xfrm>
            <a:off x="5389879" y="5191504"/>
            <a:ext cx="416562" cy="4165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00" dirty="0">
                <a:solidFill>
                  <a:srgbClr val="020294"/>
                </a:solidFill>
              </a:rPr>
              <a:t>13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74CA05-9FDB-6D59-7CF7-90A384BBE8BA}"/>
              </a:ext>
            </a:extLst>
          </p:cNvPr>
          <p:cNvSpPr txBox="1"/>
          <p:nvPr userDrawn="1"/>
        </p:nvSpPr>
        <p:spPr>
          <a:xfrm>
            <a:off x="641876" y="1088708"/>
            <a:ext cx="563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20294"/>
                </a:solidFill>
              </a:rPr>
              <a:t>A,B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2961468-B91B-45DE-A900-E9315D80EDF9}"/>
              </a:ext>
            </a:extLst>
          </p:cNvPr>
          <p:cNvSpPr txBox="1"/>
          <p:nvPr userDrawn="1"/>
        </p:nvSpPr>
        <p:spPr>
          <a:xfrm>
            <a:off x="2302746" y="1088708"/>
            <a:ext cx="510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C,L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6DA56AC-DF3B-9666-D907-493DFD46D663}"/>
              </a:ext>
            </a:extLst>
          </p:cNvPr>
          <p:cNvSpPr txBox="1"/>
          <p:nvPr userDrawn="1"/>
        </p:nvSpPr>
        <p:spPr>
          <a:xfrm>
            <a:off x="3845060" y="1088708"/>
            <a:ext cx="524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D,L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D69F356-79CA-C136-DCF9-083D80AC3939}"/>
              </a:ext>
            </a:extLst>
          </p:cNvPr>
          <p:cNvSpPr txBox="1"/>
          <p:nvPr userDrawn="1"/>
        </p:nvSpPr>
        <p:spPr>
          <a:xfrm>
            <a:off x="5353542" y="1088708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E,L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5CAD9E3-E06A-A0B8-91A4-33C4DCC0D830}"/>
              </a:ext>
            </a:extLst>
          </p:cNvPr>
          <p:cNvSpPr txBox="1"/>
          <p:nvPr userDrawn="1"/>
        </p:nvSpPr>
        <p:spPr>
          <a:xfrm>
            <a:off x="615555" y="2397484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UTS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2EAA7F1-AB3E-E702-F715-34A0385D3AE7}"/>
              </a:ext>
            </a:extLst>
          </p:cNvPr>
          <p:cNvSpPr txBox="1"/>
          <p:nvPr userDrawn="1"/>
        </p:nvSpPr>
        <p:spPr>
          <a:xfrm>
            <a:off x="2406140" y="2397484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7B2B54B-393C-0DB5-0E18-1DCF0D00CBAF}"/>
              </a:ext>
            </a:extLst>
          </p:cNvPr>
          <p:cNvSpPr txBox="1"/>
          <p:nvPr userDrawn="1"/>
        </p:nvSpPr>
        <p:spPr>
          <a:xfrm>
            <a:off x="3955539" y="2397484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C4D7815-2604-2611-BBB3-C98796F98BF2}"/>
              </a:ext>
            </a:extLst>
          </p:cNvPr>
          <p:cNvSpPr txBox="1"/>
          <p:nvPr userDrawn="1"/>
        </p:nvSpPr>
        <p:spPr>
          <a:xfrm>
            <a:off x="5758136" y="2426845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9D5676C-B251-9F95-AC42-4A1D0C36E9A0}"/>
              </a:ext>
            </a:extLst>
          </p:cNvPr>
          <p:cNvSpPr txBox="1"/>
          <p:nvPr userDrawn="1"/>
        </p:nvSpPr>
        <p:spPr>
          <a:xfrm>
            <a:off x="377220" y="3605063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G,L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5F20167-A738-3625-877D-E8AD7588520D}"/>
              </a:ext>
            </a:extLst>
          </p:cNvPr>
          <p:cNvSpPr txBox="1"/>
          <p:nvPr userDrawn="1"/>
        </p:nvSpPr>
        <p:spPr>
          <a:xfrm>
            <a:off x="2293128" y="3596814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G,L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AF7FDD3-4379-9718-8294-12D3EA23F130}"/>
              </a:ext>
            </a:extLst>
          </p:cNvPr>
          <p:cNvSpPr txBox="1"/>
          <p:nvPr userDrawn="1"/>
        </p:nvSpPr>
        <p:spPr>
          <a:xfrm>
            <a:off x="3926684" y="3596814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04149D8-E4C4-5331-90BD-98A21863EF1E}"/>
              </a:ext>
            </a:extLst>
          </p:cNvPr>
          <p:cNvSpPr txBox="1"/>
          <p:nvPr userDrawn="1"/>
        </p:nvSpPr>
        <p:spPr>
          <a:xfrm>
            <a:off x="5386402" y="3596814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I,J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BD90409-3BB1-5AAE-E430-0D623438B0EB}"/>
              </a:ext>
            </a:extLst>
          </p:cNvPr>
          <p:cNvSpPr txBox="1"/>
          <p:nvPr userDrawn="1"/>
        </p:nvSpPr>
        <p:spPr>
          <a:xfrm>
            <a:off x="604461" y="4766783"/>
            <a:ext cx="63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UAS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19E033B-525D-E9A0-CB07-040DCB2CDC87}"/>
              </a:ext>
            </a:extLst>
          </p:cNvPr>
          <p:cNvSpPr txBox="1"/>
          <p:nvPr userDrawn="1"/>
        </p:nvSpPr>
        <p:spPr>
          <a:xfrm>
            <a:off x="2390912" y="4766783"/>
            <a:ext cx="33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1A166B2-6496-0599-C925-1FCF051E70C0}"/>
              </a:ext>
            </a:extLst>
          </p:cNvPr>
          <p:cNvSpPr txBox="1"/>
          <p:nvPr userDrawn="1"/>
        </p:nvSpPr>
        <p:spPr>
          <a:xfrm>
            <a:off x="3940310" y="4766783"/>
            <a:ext cx="33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429FBD1-975E-9488-2A01-588C1EF520CB}"/>
              </a:ext>
            </a:extLst>
          </p:cNvPr>
          <p:cNvSpPr txBox="1"/>
          <p:nvPr userDrawn="1"/>
        </p:nvSpPr>
        <p:spPr>
          <a:xfrm>
            <a:off x="5668044" y="4822172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I,J</a:t>
            </a:r>
          </a:p>
        </p:txBody>
      </p:sp>
    </p:spTree>
    <p:extLst>
      <p:ext uri="{BB962C8B-B14F-4D97-AF65-F5344CB8AC3E}">
        <p14:creationId xmlns:p14="http://schemas.microsoft.com/office/powerpoint/2010/main" val="2508048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43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03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E75-7FE4-6D39-F18B-B1386AA7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1A638-2012-C8F7-B6C4-19C8D7A24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C1D878A-61B4-78B6-AAC0-3F588E250F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343496"/>
            <a:ext cx="390832" cy="39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1C4515-3840-A960-FE52-B3F6DE635CB7}"/>
              </a:ext>
            </a:extLst>
          </p:cNvPr>
          <p:cNvSpPr/>
          <p:nvPr userDrawn="1"/>
        </p:nvSpPr>
        <p:spPr>
          <a:xfrm>
            <a:off x="838200" y="6181930"/>
            <a:ext cx="10515600" cy="90795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F53667-E945-14D4-A90C-05D1E426649F}"/>
              </a:ext>
            </a:extLst>
          </p:cNvPr>
          <p:cNvSpPr txBox="1"/>
          <p:nvPr userDrawn="1"/>
        </p:nvSpPr>
        <p:spPr>
          <a:xfrm>
            <a:off x="1229032" y="6369635"/>
            <a:ext cx="1436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Pengantar</a:t>
            </a:r>
            <a:r>
              <a:rPr lang="en-US" sz="1600" dirty="0"/>
              <a:t> TIK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8BFCB-A454-9040-8DBF-4E9479BE3D05}"/>
              </a:ext>
            </a:extLst>
          </p:cNvPr>
          <p:cNvSpPr txBox="1"/>
          <p:nvPr userDrawn="1"/>
        </p:nvSpPr>
        <p:spPr>
          <a:xfrm>
            <a:off x="4038600" y="6382921"/>
            <a:ext cx="4114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4051033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n abstract circuit line pattern">
            <a:extLst>
              <a:ext uri="{FF2B5EF4-FFF2-40B4-BE49-F238E27FC236}">
                <a16:creationId xmlns:a16="http://schemas.microsoft.com/office/drawing/2014/main" id="{2E3B5FA6-2D9D-F25E-D8E6-3606BD33D9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0" r="13390"/>
          <a:stretch/>
        </p:blipFill>
        <p:spPr>
          <a:xfrm>
            <a:off x="4673600" y="12383"/>
            <a:ext cx="7530044" cy="6858000"/>
          </a:xfrm>
          <a:prstGeom prst="rect">
            <a:avLst/>
          </a:prstGeom>
        </p:spPr>
      </p:pic>
      <p:sp>
        <p:nvSpPr>
          <p:cNvPr id="9" name="Rectangle: Top Corners One Rounded and One Snipped 8">
            <a:extLst>
              <a:ext uri="{FF2B5EF4-FFF2-40B4-BE49-F238E27FC236}">
                <a16:creationId xmlns:a16="http://schemas.microsoft.com/office/drawing/2014/main" id="{FC9CD173-9628-4C1C-B2C0-F3C9483E2467}"/>
              </a:ext>
            </a:extLst>
          </p:cNvPr>
          <p:cNvSpPr/>
          <p:nvPr userDrawn="1"/>
        </p:nvSpPr>
        <p:spPr>
          <a:xfrm rot="5400000">
            <a:off x="647700" y="-647700"/>
            <a:ext cx="6858000" cy="8153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4424C-1456-7F97-A7D5-3DFD9B8CD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881"/>
            <a:ext cx="620268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E1FD0-24D3-2D6F-5433-75B6F1C96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620268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E4D30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53B8-72CD-0A6A-3B80-9F5393F6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71FB3-C06E-7810-07B1-3767D5B9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B63C4CD-A611-EAA3-45C7-78686547DD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28240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527D52-8D29-D3D2-5F30-3F229C472DEE}"/>
              </a:ext>
            </a:extLst>
          </p:cNvPr>
          <p:cNvCxnSpPr>
            <a:endCxn id="9" idx="3"/>
          </p:cNvCxnSpPr>
          <p:nvPr userDrawn="1"/>
        </p:nvCxnSpPr>
        <p:spPr>
          <a:xfrm>
            <a:off x="8153400" y="0"/>
            <a:ext cx="0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B7E5C7-ECC4-BCC4-E23E-CB22CCFC232D}"/>
              </a:ext>
            </a:extLst>
          </p:cNvPr>
          <p:cNvCxnSpPr>
            <a:cxnSpLocks/>
            <a:stCxn id="9" idx="3"/>
          </p:cNvCxnSpPr>
          <p:nvPr userDrawn="1"/>
        </p:nvCxnSpPr>
        <p:spPr>
          <a:xfrm flipH="1">
            <a:off x="4736592" y="3429000"/>
            <a:ext cx="3416808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023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339DA-2C22-495A-2050-6632D4241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6BE6-213D-EF68-7FCB-613DB5BCFF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32821-2212-FFB9-8249-88BDBE3D9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76F88-C5C8-264D-104C-A8C264A8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D97FB-8025-8A85-C4AA-B9128331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09E2AB-897E-B2A9-EB39-1CFF362F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20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C6799-6B4B-00CC-0737-327765019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FFA02-90BB-B2B5-F035-1C834F47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53401-9F40-AD3E-0626-D55823BF1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0E4F6A-F81F-0E7F-8D54-856873A1D9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BA935B-D069-9460-4459-BF4D1D493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A9E23-9F18-ED1A-5DF1-9B0659DCB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1A36E-FBBF-9DCF-9938-2599539D8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5949C8-15FA-726E-9C27-0DC40D7C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50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EF09-B442-1926-2CD5-24B30BDBF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2F290-9AE9-8C71-BA7A-CE5ABDFDC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6E5225-F528-20C2-D92B-5FEE9853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C12FF7-F415-B014-9D3D-942DAC5CA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1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080A8-208E-A677-1C33-0E1B94723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B18EC-BA8C-2AAB-5F85-DCCDD612B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D497-36B7-7E15-015E-68D649EB9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D94E0-D630-F30C-38E4-A05C88E3F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CE704-8EE5-E145-606D-E803784D13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79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teuku.radarma@kemenkeu.go.id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E5C2036-BD6E-3793-4543-1B984AA16F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01" b="30401"/>
          <a:stretch/>
        </p:blipFill>
        <p:spPr>
          <a:xfrm>
            <a:off x="0" y="0"/>
            <a:ext cx="12192000" cy="31813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17BBDE0-3A4E-3EA2-60B0-F9756E347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Konsep</a:t>
            </a:r>
            <a:r>
              <a:rPr lang="en-US" dirty="0"/>
              <a:t> dan Peran SI &amp; TI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FCC89D4-8169-77D5-D53F-1E998B469C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Pengantar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dan </a:t>
            </a:r>
            <a:r>
              <a:rPr lang="en-US" dirty="0" err="1"/>
              <a:t>Komputer</a:t>
            </a:r>
            <a:endParaRPr lang="en-US" dirty="0"/>
          </a:p>
          <a:p>
            <a:r>
              <a:rPr lang="en-US" dirty="0" err="1"/>
              <a:t>Minggu</a:t>
            </a:r>
            <a:r>
              <a:rPr lang="en-US" dirty="0"/>
              <a:t> ke-1</a:t>
            </a:r>
          </a:p>
        </p:txBody>
      </p:sp>
    </p:spTree>
    <p:extLst>
      <p:ext uri="{BB962C8B-B14F-4D97-AF65-F5344CB8AC3E}">
        <p14:creationId xmlns:p14="http://schemas.microsoft.com/office/powerpoint/2010/main" val="911610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9BC41-FF34-C439-AA63-250C9146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Ilustrasi</a:t>
            </a:r>
            <a:r>
              <a:rPr lang="en-US" dirty="0"/>
              <a:t> – Irfan dan </a:t>
            </a:r>
            <a:r>
              <a:rPr lang="en-US" dirty="0" err="1"/>
              <a:t>Warungnya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9A4CD-FCFF-23D7-3277-474294BD3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1840" y="1825625"/>
            <a:ext cx="5521960" cy="3863975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tantangan</a:t>
            </a:r>
            <a:r>
              <a:rPr lang="en-US" dirty="0"/>
              <a:t> </a:t>
            </a:r>
            <a:r>
              <a:rPr lang="en-US" dirty="0" err="1"/>
              <a:t>sebelumnya</a:t>
            </a:r>
            <a:r>
              <a:rPr lang="en-US" dirty="0"/>
              <a:t>, Irfan </a:t>
            </a:r>
            <a:r>
              <a:rPr lang="en-US" dirty="0" err="1"/>
              <a:t>memutuskan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mempekerjakan</a:t>
            </a:r>
            <a:r>
              <a:rPr lang="en-US" dirty="0"/>
              <a:t> Raja (</a:t>
            </a:r>
            <a:r>
              <a:rPr lang="en-US" dirty="0" err="1"/>
              <a:t>tetangganya</a:t>
            </a:r>
            <a:r>
              <a:rPr lang="en-US" dirty="0"/>
              <a:t>)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membantunya</a:t>
            </a:r>
            <a:r>
              <a:rPr lang="en-US" dirty="0"/>
              <a:t> </a:t>
            </a:r>
            <a:r>
              <a:rPr lang="en-US" dirty="0" err="1"/>
              <a:t>belanja</a:t>
            </a:r>
            <a:r>
              <a:rPr lang="en-US" dirty="0"/>
              <a:t> </a:t>
            </a:r>
            <a:r>
              <a:rPr lang="en-US" dirty="0" err="1"/>
              <a:t>barang-barang</a:t>
            </a:r>
            <a:r>
              <a:rPr lang="en-US" dirty="0"/>
              <a:t> </a:t>
            </a:r>
            <a:r>
              <a:rPr lang="en-US" dirty="0" err="1"/>
              <a:t>jualannya</a:t>
            </a:r>
            <a:r>
              <a:rPr lang="en-US" dirty="0"/>
              <a:t>.</a:t>
            </a:r>
          </a:p>
          <a:p>
            <a:r>
              <a:rPr lang="en-US" dirty="0" err="1"/>
              <a:t>Namun</a:t>
            </a:r>
            <a:r>
              <a:rPr lang="en-US" dirty="0"/>
              <a:t>, </a:t>
            </a:r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bulan</a:t>
            </a:r>
            <a:r>
              <a:rPr lang="en-US" dirty="0"/>
              <a:t> </a:t>
            </a:r>
            <a:r>
              <a:rPr lang="en-US" dirty="0" err="1"/>
              <a:t>berjalan</a:t>
            </a:r>
            <a:r>
              <a:rPr lang="en-US" dirty="0"/>
              <a:t> dengan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, Irfan </a:t>
            </a:r>
            <a:r>
              <a:rPr lang="en-US" dirty="0" err="1"/>
              <a:t>masih</a:t>
            </a:r>
            <a:r>
              <a:rPr lang="en-US" dirty="0"/>
              <a:t> </a:t>
            </a:r>
            <a:r>
              <a:rPr lang="en-US" dirty="0" err="1"/>
              <a:t>merasa</a:t>
            </a:r>
            <a:r>
              <a:rPr lang="en-US" dirty="0"/>
              <a:t> </a:t>
            </a:r>
            <a:r>
              <a:rPr lang="en-US" dirty="0" err="1"/>
              <a:t>kewalahan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pelanggan</a:t>
            </a:r>
            <a:r>
              <a:rPr lang="en-US" dirty="0"/>
              <a:t> yang </a:t>
            </a:r>
            <a:r>
              <a:rPr lang="en-US" dirty="0" err="1"/>
              <a:t>akhirnya</a:t>
            </a:r>
            <a:r>
              <a:rPr lang="en-US" dirty="0"/>
              <a:t> tidak </a:t>
            </a:r>
            <a:r>
              <a:rPr lang="en-US" dirty="0" err="1"/>
              <a:t>terlayani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EA73C-1D8D-235D-A3F4-1EAEC439B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Graphic 4" descr="Man with solid fill">
            <a:extLst>
              <a:ext uri="{FF2B5EF4-FFF2-40B4-BE49-F238E27FC236}">
                <a16:creationId xmlns:a16="http://schemas.microsoft.com/office/drawing/2014/main" id="{2307E893-6770-62DE-8BCB-F78D6E4B1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9220" y="2067560"/>
            <a:ext cx="914400" cy="914400"/>
          </a:xfrm>
          <a:prstGeom prst="rect">
            <a:avLst/>
          </a:prstGeom>
        </p:spPr>
      </p:pic>
      <p:pic>
        <p:nvPicPr>
          <p:cNvPr id="6" name="Graphic 5" descr="Kiosk with solid fill">
            <a:extLst>
              <a:ext uri="{FF2B5EF4-FFF2-40B4-BE49-F238E27FC236}">
                <a16:creationId xmlns:a16="http://schemas.microsoft.com/office/drawing/2014/main" id="{552CECE0-2B26-9304-9F02-D3996192B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52864" y="3429000"/>
            <a:ext cx="914400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CF1A63-7A7A-51D9-5C02-F402AB838A38}"/>
              </a:ext>
            </a:extLst>
          </p:cNvPr>
          <p:cNvSpPr txBox="1"/>
          <p:nvPr/>
        </p:nvSpPr>
        <p:spPr>
          <a:xfrm>
            <a:off x="1526820" y="1573491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Raja</a:t>
            </a:r>
          </a:p>
        </p:txBody>
      </p:sp>
      <p:pic>
        <p:nvPicPr>
          <p:cNvPr id="11" name="Graphic 10" descr="Man with solid fill">
            <a:extLst>
              <a:ext uri="{FF2B5EF4-FFF2-40B4-BE49-F238E27FC236}">
                <a16:creationId xmlns:a16="http://schemas.microsoft.com/office/drawing/2014/main" id="{A216D023-8CE0-E834-2A33-0FCA90867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4640" y="2067560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D3FCCB-7B93-7E1F-F944-604CE91F556A}"/>
              </a:ext>
            </a:extLst>
          </p:cNvPr>
          <p:cNvSpPr txBox="1"/>
          <p:nvPr/>
        </p:nvSpPr>
        <p:spPr>
          <a:xfrm>
            <a:off x="2967264" y="1573491"/>
            <a:ext cx="649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Irfan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E5B3C9-AE25-85DB-E08D-4066215E414D}"/>
              </a:ext>
            </a:extLst>
          </p:cNvPr>
          <p:cNvSpPr txBox="1"/>
          <p:nvPr/>
        </p:nvSpPr>
        <p:spPr>
          <a:xfrm>
            <a:off x="622282" y="2316777"/>
            <a:ext cx="756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/>
              <a:t>belanja</a:t>
            </a:r>
            <a:endParaRPr lang="en-US" sz="14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EE11AD-FA79-4FF0-191C-992DD864B640}"/>
              </a:ext>
            </a:extLst>
          </p:cNvPr>
          <p:cNvSpPr txBox="1"/>
          <p:nvPr/>
        </p:nvSpPr>
        <p:spPr>
          <a:xfrm>
            <a:off x="3748530" y="2101333"/>
            <a:ext cx="116891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/>
              <a:t>Pelayanan</a:t>
            </a:r>
            <a:r>
              <a:rPr lang="en-US" sz="1400" i="1" dirty="0"/>
              <a:t>,</a:t>
            </a:r>
          </a:p>
          <a:p>
            <a:r>
              <a:rPr lang="en-US" sz="1400" i="1" dirty="0"/>
              <a:t>Pembayaran</a:t>
            </a:r>
          </a:p>
          <a:p>
            <a:r>
              <a:rPr lang="en-US" sz="1400" i="1" dirty="0" err="1"/>
              <a:t>pencatatan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94081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9BC41-FF34-C439-AA63-250C9146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Ilustrasi</a:t>
            </a:r>
            <a:r>
              <a:rPr lang="en-US" dirty="0"/>
              <a:t> – Irfan dan </a:t>
            </a:r>
            <a:r>
              <a:rPr lang="en-US" dirty="0" err="1"/>
              <a:t>Warungnya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EA73C-1D8D-235D-A3F4-1EAEC439B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Graphic 4" descr="Man with solid fill">
            <a:extLst>
              <a:ext uri="{FF2B5EF4-FFF2-40B4-BE49-F238E27FC236}">
                <a16:creationId xmlns:a16="http://schemas.microsoft.com/office/drawing/2014/main" id="{2307E893-6770-62DE-8BCB-F78D6E4B1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6785" y="1974414"/>
            <a:ext cx="914400" cy="914400"/>
          </a:xfrm>
          <a:prstGeom prst="rect">
            <a:avLst/>
          </a:prstGeom>
        </p:spPr>
      </p:pic>
      <p:pic>
        <p:nvPicPr>
          <p:cNvPr id="6" name="Graphic 5" descr="Kiosk with solid fill">
            <a:extLst>
              <a:ext uri="{FF2B5EF4-FFF2-40B4-BE49-F238E27FC236}">
                <a16:creationId xmlns:a16="http://schemas.microsoft.com/office/drawing/2014/main" id="{552CECE0-2B26-9304-9F02-D3996192B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3952" y="2613581"/>
            <a:ext cx="914400" cy="914400"/>
          </a:xfrm>
          <a:prstGeom prst="rect">
            <a:avLst/>
          </a:prstGeom>
        </p:spPr>
      </p:pic>
      <p:pic>
        <p:nvPicPr>
          <p:cNvPr id="11" name="Graphic 10" descr="Man with solid fill">
            <a:extLst>
              <a:ext uri="{FF2B5EF4-FFF2-40B4-BE49-F238E27FC236}">
                <a16:creationId xmlns:a16="http://schemas.microsoft.com/office/drawing/2014/main" id="{A216D023-8CE0-E834-2A33-0FCA90867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7710" y="2613581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AE5B3C9-AE25-85DB-E08D-4066215E414D}"/>
              </a:ext>
            </a:extLst>
          </p:cNvPr>
          <p:cNvSpPr txBox="1"/>
          <p:nvPr/>
        </p:nvSpPr>
        <p:spPr>
          <a:xfrm>
            <a:off x="1843111" y="1536799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/>
              <a:t>Belanja</a:t>
            </a:r>
            <a:endParaRPr lang="en-US" sz="1400" i="1" dirty="0"/>
          </a:p>
        </p:txBody>
      </p:sp>
      <p:pic>
        <p:nvPicPr>
          <p:cNvPr id="10" name="Graphic 9" descr="Man with solid fill">
            <a:extLst>
              <a:ext uri="{FF2B5EF4-FFF2-40B4-BE49-F238E27FC236}">
                <a16:creationId xmlns:a16="http://schemas.microsoft.com/office/drawing/2014/main" id="{0A122E75-3677-41F6-AD80-0CDFD7BD6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5959" y="3508396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B314599-664A-91B7-F30C-C07DB68AAD94}"/>
              </a:ext>
            </a:extLst>
          </p:cNvPr>
          <p:cNvSpPr txBox="1"/>
          <p:nvPr/>
        </p:nvSpPr>
        <p:spPr>
          <a:xfrm>
            <a:off x="1722350" y="3070781"/>
            <a:ext cx="1001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i="1" dirty="0" err="1"/>
              <a:t>Pelayanan</a:t>
            </a:r>
            <a:endParaRPr lang="en-US" sz="1400" i="1" dirty="0"/>
          </a:p>
        </p:txBody>
      </p:sp>
      <p:pic>
        <p:nvPicPr>
          <p:cNvPr id="19" name="Graphic 18" descr="Man with solid fill">
            <a:extLst>
              <a:ext uri="{FF2B5EF4-FFF2-40B4-BE49-F238E27FC236}">
                <a16:creationId xmlns:a16="http://schemas.microsoft.com/office/drawing/2014/main" id="{C98CAE8A-71C6-7F47-2BCF-56A093FC7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5959" y="5004255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32E97DA-18BB-1376-94D5-4E78DB3601D9}"/>
              </a:ext>
            </a:extLst>
          </p:cNvPr>
          <p:cNvSpPr txBox="1"/>
          <p:nvPr/>
        </p:nvSpPr>
        <p:spPr>
          <a:xfrm>
            <a:off x="1638707" y="4566640"/>
            <a:ext cx="1168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i="1" dirty="0"/>
              <a:t>Pembayaran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100678-5E74-BDE8-6121-47789EE8D342}"/>
              </a:ext>
            </a:extLst>
          </p:cNvPr>
          <p:cNvSpPr txBox="1"/>
          <p:nvPr/>
        </p:nvSpPr>
        <p:spPr>
          <a:xfrm>
            <a:off x="4878333" y="2184478"/>
            <a:ext cx="10131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Pelanggan</a:t>
            </a:r>
            <a:endParaRPr lang="en-US" sz="14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340DCA-F291-CBA7-AAD7-904353673F42}"/>
              </a:ext>
            </a:extLst>
          </p:cNvPr>
          <p:cNvSpPr/>
          <p:nvPr/>
        </p:nvSpPr>
        <p:spPr>
          <a:xfrm rot="16200000">
            <a:off x="-819844" y="3706218"/>
            <a:ext cx="3623866" cy="307777"/>
          </a:xfrm>
          <a:prstGeom prst="rect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Aplikasi</a:t>
            </a:r>
            <a:r>
              <a:rPr lang="en-US" sz="1400" dirty="0"/>
              <a:t> </a:t>
            </a:r>
            <a:r>
              <a:rPr lang="en-US" sz="1400" dirty="0" err="1"/>
              <a:t>Pencatatan</a:t>
            </a:r>
            <a:endParaRPr lang="en-US" sz="1400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9D2C7E2-BFB2-0870-47ED-09D07EB6E954}"/>
              </a:ext>
            </a:extLst>
          </p:cNvPr>
          <p:cNvCxnSpPr/>
          <p:nvPr/>
        </p:nvCxnSpPr>
        <p:spPr>
          <a:xfrm>
            <a:off x="1229360" y="2397760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1552315-4C83-1C5C-78D4-1A89E3B336FD}"/>
              </a:ext>
            </a:extLst>
          </p:cNvPr>
          <p:cNvCxnSpPr/>
          <p:nvPr/>
        </p:nvCxnSpPr>
        <p:spPr>
          <a:xfrm>
            <a:off x="1229360" y="3891280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DB097D-8659-87DF-BD4C-D8D8DC52C6F0}"/>
              </a:ext>
            </a:extLst>
          </p:cNvPr>
          <p:cNvCxnSpPr/>
          <p:nvPr/>
        </p:nvCxnSpPr>
        <p:spPr>
          <a:xfrm>
            <a:off x="1229360" y="5364480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7AB6FE-CCD8-7A8C-FBF3-A685F3F9BED0}"/>
              </a:ext>
            </a:extLst>
          </p:cNvPr>
          <p:cNvCxnSpPr>
            <a:cxnSpLocks/>
          </p:cNvCxnSpPr>
          <p:nvPr/>
        </p:nvCxnSpPr>
        <p:spPr>
          <a:xfrm flipV="1">
            <a:off x="2807617" y="3508396"/>
            <a:ext cx="536335" cy="382884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751E99A-A8A3-28A2-0861-F66460573EB9}"/>
              </a:ext>
            </a:extLst>
          </p:cNvPr>
          <p:cNvCxnSpPr/>
          <p:nvPr/>
        </p:nvCxnSpPr>
        <p:spPr>
          <a:xfrm>
            <a:off x="4468986" y="3260982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phic 30" descr="Man with solid fill">
            <a:extLst>
              <a:ext uri="{FF2B5EF4-FFF2-40B4-BE49-F238E27FC236}">
                <a16:creationId xmlns:a16="http://schemas.microsoft.com/office/drawing/2014/main" id="{A811E0A8-4744-5F45-3F02-8110F13B5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7710" y="4026121"/>
            <a:ext cx="914400" cy="9144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553B08C-0293-A0F0-9FEA-545DCE1A23B7}"/>
              </a:ext>
            </a:extLst>
          </p:cNvPr>
          <p:cNvSpPr txBox="1"/>
          <p:nvPr/>
        </p:nvSpPr>
        <p:spPr>
          <a:xfrm>
            <a:off x="4878333" y="3597018"/>
            <a:ext cx="10131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Pelanggan</a:t>
            </a:r>
            <a:endParaRPr lang="en-US" sz="14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97B776D-4824-65D2-086F-F0FFD395237A}"/>
              </a:ext>
            </a:extLst>
          </p:cNvPr>
          <p:cNvCxnSpPr/>
          <p:nvPr/>
        </p:nvCxnSpPr>
        <p:spPr>
          <a:xfrm>
            <a:off x="4468986" y="4673522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7F9FAAE-1FD1-B49E-02BD-C51C1F52FD0A}"/>
              </a:ext>
            </a:extLst>
          </p:cNvPr>
          <p:cNvCxnSpPr>
            <a:cxnSpLocks/>
          </p:cNvCxnSpPr>
          <p:nvPr/>
        </p:nvCxnSpPr>
        <p:spPr>
          <a:xfrm>
            <a:off x="2807617" y="4015604"/>
            <a:ext cx="536335" cy="467717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Graphic 36" descr="Smart Phone with solid fill">
            <a:extLst>
              <a:ext uri="{FF2B5EF4-FFF2-40B4-BE49-F238E27FC236}">
                <a16:creationId xmlns:a16="http://schemas.microsoft.com/office/drawing/2014/main" id="{7A492471-C032-84B3-A816-A45A747EF0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56935" y="4216322"/>
            <a:ext cx="914400" cy="9144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5A852DAC-3598-226B-686D-6664B51C249F}"/>
              </a:ext>
            </a:extLst>
          </p:cNvPr>
          <p:cNvSpPr txBox="1"/>
          <p:nvPr/>
        </p:nvSpPr>
        <p:spPr>
          <a:xfrm>
            <a:off x="3410147" y="2305804"/>
            <a:ext cx="8079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Warung</a:t>
            </a:r>
            <a:endParaRPr lang="en-US" sz="14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2AD584-C536-04E1-FBCE-D4F251379876}"/>
              </a:ext>
            </a:extLst>
          </p:cNvPr>
          <p:cNvSpPr txBox="1"/>
          <p:nvPr/>
        </p:nvSpPr>
        <p:spPr>
          <a:xfrm>
            <a:off x="3417233" y="3921365"/>
            <a:ext cx="7938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Aplikasi</a:t>
            </a:r>
            <a:endParaRPr lang="en-US" sz="1400" dirty="0"/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74DCC7CB-9264-FA48-28A0-DDC828FDD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500" y="1825625"/>
            <a:ext cx="4898300" cy="38639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Fast forward </a:t>
            </a:r>
            <a:r>
              <a:rPr lang="en-US" i="1" dirty="0" err="1"/>
              <a:t>satu</a:t>
            </a:r>
            <a:r>
              <a:rPr lang="en-US" i="1" dirty="0"/>
              <a:t> </a:t>
            </a:r>
            <a:r>
              <a:rPr lang="en-US" i="1" dirty="0" err="1"/>
              <a:t>tahun</a:t>
            </a:r>
            <a:r>
              <a:rPr lang="en-US" i="1" dirty="0"/>
              <a:t> </a:t>
            </a:r>
            <a:r>
              <a:rPr lang="en-US" i="1" dirty="0" err="1"/>
              <a:t>kemudian</a:t>
            </a:r>
            <a:endParaRPr lang="en-US" i="1" dirty="0"/>
          </a:p>
          <a:p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tahun</a:t>
            </a:r>
            <a:r>
              <a:rPr lang="en-US" dirty="0"/>
              <a:t> uji </a:t>
            </a:r>
            <a:r>
              <a:rPr lang="en-US" dirty="0" err="1"/>
              <a:t>coba</a:t>
            </a:r>
            <a:r>
              <a:rPr lang="en-US" dirty="0"/>
              <a:t> dan </a:t>
            </a:r>
            <a:r>
              <a:rPr lang="en-US" dirty="0" err="1"/>
              <a:t>mempelajari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warungnya</a:t>
            </a:r>
            <a:r>
              <a:rPr lang="en-US" dirty="0"/>
              <a:t>, Irfan </a:t>
            </a:r>
            <a:r>
              <a:rPr lang="en-US" dirty="0" err="1"/>
              <a:t>menemukan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berikut</a:t>
            </a:r>
            <a:endParaRPr lang="en-US" dirty="0"/>
          </a:p>
          <a:p>
            <a:r>
              <a:rPr lang="en-US" dirty="0"/>
              <a:t>Dengan </a:t>
            </a:r>
            <a:r>
              <a:rPr lang="en-US" dirty="0" err="1"/>
              <a:t>sistem</a:t>
            </a:r>
            <a:r>
              <a:rPr lang="en-US" dirty="0"/>
              <a:t> ini, Irfan tidak </a:t>
            </a:r>
            <a:r>
              <a:rPr lang="en-US" dirty="0" err="1"/>
              <a:t>lagi</a:t>
            </a:r>
            <a:r>
              <a:rPr lang="en-US" dirty="0"/>
              <a:t> </a:t>
            </a:r>
            <a:r>
              <a:rPr lang="en-US" dirty="0" err="1"/>
              <a:t>menghadapi</a:t>
            </a:r>
            <a:r>
              <a:rPr lang="en-US" dirty="0"/>
              <a:t> </a:t>
            </a:r>
            <a:r>
              <a:rPr lang="en-US" dirty="0" err="1"/>
              <a:t>isu-isu</a:t>
            </a:r>
            <a:r>
              <a:rPr lang="en-US" dirty="0"/>
              <a:t> </a:t>
            </a:r>
            <a:r>
              <a:rPr lang="en-US" dirty="0" err="1"/>
              <a:t>operasional</a:t>
            </a:r>
            <a:r>
              <a:rPr lang="en-US" dirty="0"/>
              <a:t> sehingga </a:t>
            </a:r>
            <a:r>
              <a:rPr lang="en-US" dirty="0" err="1"/>
              <a:t>usahanya</a:t>
            </a:r>
            <a:r>
              <a:rPr lang="en-US" dirty="0"/>
              <a:t> </a:t>
            </a:r>
            <a:r>
              <a:rPr lang="en-US" dirty="0" err="1"/>
              <a:t>berjalan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b="1" dirty="0" err="1"/>
              <a:t>efektif</a:t>
            </a:r>
            <a:r>
              <a:rPr lang="en-US" dirty="0"/>
              <a:t> dan </a:t>
            </a:r>
            <a:r>
              <a:rPr lang="en-US" b="1" dirty="0" err="1"/>
              <a:t>efisien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18718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9BC41-FF34-C439-AA63-250C9146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Ilustrasi</a:t>
            </a:r>
            <a:r>
              <a:rPr lang="en-US" dirty="0"/>
              <a:t> – Irfan dan </a:t>
            </a:r>
            <a:r>
              <a:rPr lang="en-US" dirty="0" err="1"/>
              <a:t>Warungnya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EA73C-1D8D-235D-A3F4-1EAEC439B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Graphic 4" descr="Man with solid fill">
            <a:extLst>
              <a:ext uri="{FF2B5EF4-FFF2-40B4-BE49-F238E27FC236}">
                <a16:creationId xmlns:a16="http://schemas.microsoft.com/office/drawing/2014/main" id="{2307E893-6770-62DE-8BCB-F78D6E4B1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6785" y="1974414"/>
            <a:ext cx="914400" cy="914400"/>
          </a:xfrm>
          <a:prstGeom prst="rect">
            <a:avLst/>
          </a:prstGeom>
        </p:spPr>
      </p:pic>
      <p:pic>
        <p:nvPicPr>
          <p:cNvPr id="6" name="Graphic 5" descr="Kiosk with solid fill">
            <a:extLst>
              <a:ext uri="{FF2B5EF4-FFF2-40B4-BE49-F238E27FC236}">
                <a16:creationId xmlns:a16="http://schemas.microsoft.com/office/drawing/2014/main" id="{552CECE0-2B26-9304-9F02-D3996192B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3952" y="2613581"/>
            <a:ext cx="914400" cy="914400"/>
          </a:xfrm>
          <a:prstGeom prst="rect">
            <a:avLst/>
          </a:prstGeom>
        </p:spPr>
      </p:pic>
      <p:pic>
        <p:nvPicPr>
          <p:cNvPr id="11" name="Graphic 10" descr="Man with solid fill">
            <a:extLst>
              <a:ext uri="{FF2B5EF4-FFF2-40B4-BE49-F238E27FC236}">
                <a16:creationId xmlns:a16="http://schemas.microsoft.com/office/drawing/2014/main" id="{A216D023-8CE0-E834-2A33-0FCA90867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7710" y="2613581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AE5B3C9-AE25-85DB-E08D-4066215E414D}"/>
              </a:ext>
            </a:extLst>
          </p:cNvPr>
          <p:cNvSpPr txBox="1"/>
          <p:nvPr/>
        </p:nvSpPr>
        <p:spPr>
          <a:xfrm>
            <a:off x="1843111" y="1536799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/>
              <a:t>Belanja</a:t>
            </a:r>
            <a:endParaRPr lang="en-US" sz="1400" i="1" dirty="0"/>
          </a:p>
        </p:txBody>
      </p:sp>
      <p:pic>
        <p:nvPicPr>
          <p:cNvPr id="10" name="Graphic 9" descr="Man with solid fill">
            <a:extLst>
              <a:ext uri="{FF2B5EF4-FFF2-40B4-BE49-F238E27FC236}">
                <a16:creationId xmlns:a16="http://schemas.microsoft.com/office/drawing/2014/main" id="{0A122E75-3677-41F6-AD80-0CDFD7BD6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5959" y="3508396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B314599-664A-91B7-F30C-C07DB68AAD94}"/>
              </a:ext>
            </a:extLst>
          </p:cNvPr>
          <p:cNvSpPr txBox="1"/>
          <p:nvPr/>
        </p:nvSpPr>
        <p:spPr>
          <a:xfrm>
            <a:off x="1722350" y="3070781"/>
            <a:ext cx="1001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i="1" dirty="0" err="1"/>
              <a:t>Pelayanan</a:t>
            </a:r>
            <a:endParaRPr lang="en-US" sz="1400" i="1" dirty="0"/>
          </a:p>
        </p:txBody>
      </p:sp>
      <p:pic>
        <p:nvPicPr>
          <p:cNvPr id="19" name="Graphic 18" descr="Man with solid fill">
            <a:extLst>
              <a:ext uri="{FF2B5EF4-FFF2-40B4-BE49-F238E27FC236}">
                <a16:creationId xmlns:a16="http://schemas.microsoft.com/office/drawing/2014/main" id="{C98CAE8A-71C6-7F47-2BCF-56A093FC7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5959" y="5004255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32E97DA-18BB-1376-94D5-4E78DB3601D9}"/>
              </a:ext>
            </a:extLst>
          </p:cNvPr>
          <p:cNvSpPr txBox="1"/>
          <p:nvPr/>
        </p:nvSpPr>
        <p:spPr>
          <a:xfrm>
            <a:off x="1638707" y="4566640"/>
            <a:ext cx="1168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i="1" dirty="0"/>
              <a:t>Pembayaran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100678-5E74-BDE8-6121-47789EE8D342}"/>
              </a:ext>
            </a:extLst>
          </p:cNvPr>
          <p:cNvSpPr txBox="1"/>
          <p:nvPr/>
        </p:nvSpPr>
        <p:spPr>
          <a:xfrm>
            <a:off x="4878333" y="2184478"/>
            <a:ext cx="10131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Pelanggan</a:t>
            </a:r>
            <a:endParaRPr lang="en-US" sz="14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E340DCA-F291-CBA7-AAD7-904353673F42}"/>
              </a:ext>
            </a:extLst>
          </p:cNvPr>
          <p:cNvSpPr/>
          <p:nvPr/>
        </p:nvSpPr>
        <p:spPr>
          <a:xfrm rot="16200000">
            <a:off x="-819844" y="3706218"/>
            <a:ext cx="3623866" cy="307777"/>
          </a:xfrm>
          <a:prstGeom prst="rect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Aplikasi</a:t>
            </a:r>
            <a:r>
              <a:rPr lang="en-US" sz="1400" dirty="0"/>
              <a:t> </a:t>
            </a:r>
            <a:r>
              <a:rPr lang="en-US" sz="1400" dirty="0" err="1"/>
              <a:t>Pencatatan</a:t>
            </a:r>
            <a:endParaRPr lang="en-US" sz="1400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9D2C7E2-BFB2-0870-47ED-09D07EB6E954}"/>
              </a:ext>
            </a:extLst>
          </p:cNvPr>
          <p:cNvCxnSpPr/>
          <p:nvPr/>
        </p:nvCxnSpPr>
        <p:spPr>
          <a:xfrm>
            <a:off x="1229360" y="2397760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1552315-4C83-1C5C-78D4-1A89E3B336FD}"/>
              </a:ext>
            </a:extLst>
          </p:cNvPr>
          <p:cNvCxnSpPr/>
          <p:nvPr/>
        </p:nvCxnSpPr>
        <p:spPr>
          <a:xfrm>
            <a:off x="1229360" y="3891280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DB097D-8659-87DF-BD4C-D8D8DC52C6F0}"/>
              </a:ext>
            </a:extLst>
          </p:cNvPr>
          <p:cNvCxnSpPr/>
          <p:nvPr/>
        </p:nvCxnSpPr>
        <p:spPr>
          <a:xfrm>
            <a:off x="1229360" y="5364480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7AB6FE-CCD8-7A8C-FBF3-A685F3F9BED0}"/>
              </a:ext>
            </a:extLst>
          </p:cNvPr>
          <p:cNvCxnSpPr>
            <a:cxnSpLocks/>
          </p:cNvCxnSpPr>
          <p:nvPr/>
        </p:nvCxnSpPr>
        <p:spPr>
          <a:xfrm flipV="1">
            <a:off x="2807617" y="3508396"/>
            <a:ext cx="536335" cy="382884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751E99A-A8A3-28A2-0861-F66460573EB9}"/>
              </a:ext>
            </a:extLst>
          </p:cNvPr>
          <p:cNvCxnSpPr/>
          <p:nvPr/>
        </p:nvCxnSpPr>
        <p:spPr>
          <a:xfrm>
            <a:off x="4468986" y="3260982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phic 30" descr="Man with solid fill">
            <a:extLst>
              <a:ext uri="{FF2B5EF4-FFF2-40B4-BE49-F238E27FC236}">
                <a16:creationId xmlns:a16="http://schemas.microsoft.com/office/drawing/2014/main" id="{A811E0A8-4744-5F45-3F02-8110F13B5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7710" y="4026121"/>
            <a:ext cx="914400" cy="9144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553B08C-0293-A0F0-9FEA-545DCE1A23B7}"/>
              </a:ext>
            </a:extLst>
          </p:cNvPr>
          <p:cNvSpPr txBox="1"/>
          <p:nvPr/>
        </p:nvSpPr>
        <p:spPr>
          <a:xfrm>
            <a:off x="4878333" y="3597018"/>
            <a:ext cx="10131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Pelanggan</a:t>
            </a:r>
            <a:endParaRPr lang="en-US" sz="1400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97B776D-4824-65D2-086F-F0FFD395237A}"/>
              </a:ext>
            </a:extLst>
          </p:cNvPr>
          <p:cNvCxnSpPr/>
          <p:nvPr/>
        </p:nvCxnSpPr>
        <p:spPr>
          <a:xfrm>
            <a:off x="4468986" y="4673522"/>
            <a:ext cx="409347" cy="0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7F9FAAE-1FD1-B49E-02BD-C51C1F52FD0A}"/>
              </a:ext>
            </a:extLst>
          </p:cNvPr>
          <p:cNvCxnSpPr>
            <a:cxnSpLocks/>
          </p:cNvCxnSpPr>
          <p:nvPr/>
        </p:nvCxnSpPr>
        <p:spPr>
          <a:xfrm>
            <a:off x="2807617" y="4015604"/>
            <a:ext cx="536335" cy="467717"/>
          </a:xfrm>
          <a:prstGeom prst="straightConnector1">
            <a:avLst/>
          </a:prstGeom>
          <a:ln w="19050">
            <a:solidFill>
              <a:srgbClr val="02029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Graphic 36" descr="Smart Phone with solid fill">
            <a:extLst>
              <a:ext uri="{FF2B5EF4-FFF2-40B4-BE49-F238E27FC236}">
                <a16:creationId xmlns:a16="http://schemas.microsoft.com/office/drawing/2014/main" id="{7A492471-C032-84B3-A816-A45A747EF0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56935" y="4216322"/>
            <a:ext cx="914400" cy="91440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5A852DAC-3598-226B-686D-6664B51C249F}"/>
              </a:ext>
            </a:extLst>
          </p:cNvPr>
          <p:cNvSpPr txBox="1"/>
          <p:nvPr/>
        </p:nvSpPr>
        <p:spPr>
          <a:xfrm>
            <a:off x="3410147" y="2305804"/>
            <a:ext cx="8079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Warung</a:t>
            </a:r>
            <a:endParaRPr lang="en-US" sz="14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2AD584-C536-04E1-FBCE-D4F251379876}"/>
              </a:ext>
            </a:extLst>
          </p:cNvPr>
          <p:cNvSpPr txBox="1"/>
          <p:nvPr/>
        </p:nvSpPr>
        <p:spPr>
          <a:xfrm>
            <a:off x="3417233" y="3921365"/>
            <a:ext cx="7938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Aplikasi</a:t>
            </a:r>
            <a:endParaRPr lang="en-US" sz="1400" dirty="0"/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74DCC7CB-9264-FA48-28A0-DDC828FDD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500" y="1825625"/>
            <a:ext cx="4898300" cy="386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Keseluruhan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yang </a:t>
            </a:r>
            <a:r>
              <a:rPr lang="en-US" dirty="0" err="1"/>
              <a:t>dibangun</a:t>
            </a:r>
            <a:r>
              <a:rPr lang="en-US" dirty="0"/>
              <a:t> Irfan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b="1" dirty="0" err="1"/>
              <a:t>Sistem</a:t>
            </a:r>
            <a:r>
              <a:rPr lang="en-US" b="1" dirty="0"/>
              <a:t> </a:t>
            </a:r>
            <a:r>
              <a:rPr lang="en-US" b="1" dirty="0" err="1"/>
              <a:t>Informasi</a:t>
            </a:r>
            <a:r>
              <a:rPr lang="en-US" dirty="0"/>
              <a:t>,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formal yang </a:t>
            </a:r>
            <a:r>
              <a:rPr lang="en-US" dirty="0" err="1"/>
              <a:t>dirancang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mengumpulkan</a:t>
            </a:r>
            <a:r>
              <a:rPr lang="en-US" dirty="0"/>
              <a:t>, </a:t>
            </a:r>
            <a:r>
              <a:rPr lang="en-US" dirty="0" err="1"/>
              <a:t>memproses</a:t>
            </a:r>
            <a:r>
              <a:rPr lang="en-US" dirty="0"/>
              <a:t>, </a:t>
            </a:r>
            <a:r>
              <a:rPr lang="en-US" dirty="0" err="1"/>
              <a:t>menyimpan</a:t>
            </a:r>
            <a:r>
              <a:rPr lang="en-US" dirty="0"/>
              <a:t>, dan </a:t>
            </a:r>
            <a:r>
              <a:rPr lang="en-US" dirty="0" err="1"/>
              <a:t>mendistribusikan</a:t>
            </a:r>
            <a:r>
              <a:rPr lang="en-US" dirty="0"/>
              <a:t> informasi</a:t>
            </a:r>
            <a:r>
              <a:rPr lang="en-US" baseline="30000" dirty="0">
                <a:solidFill>
                  <a:srgbClr val="C00000"/>
                </a:solidFill>
              </a:rPr>
              <a:t>1</a:t>
            </a:r>
            <a:r>
              <a:rPr lang="en-US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6A9CA8-AF9C-C472-3328-598FB23BB3F3}"/>
              </a:ext>
            </a:extLst>
          </p:cNvPr>
          <p:cNvSpPr txBox="1"/>
          <p:nvPr/>
        </p:nvSpPr>
        <p:spPr>
          <a:xfrm>
            <a:off x="6455500" y="5538280"/>
            <a:ext cx="49664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1. https://www.prospectpressvt.com/textbooks/piccoli-information-systems-for-managers-4-0</a:t>
            </a:r>
          </a:p>
        </p:txBody>
      </p:sp>
    </p:spTree>
    <p:extLst>
      <p:ext uri="{BB962C8B-B14F-4D97-AF65-F5344CB8AC3E}">
        <p14:creationId xmlns:p14="http://schemas.microsoft.com/office/powerpoint/2010/main" val="252803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7A06BF-B633-6CD4-FC96-764CA0AFB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13</a:t>
            </a:fld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0D59358-44BE-F538-3E43-A5A5956E59F2}"/>
              </a:ext>
            </a:extLst>
          </p:cNvPr>
          <p:cNvSpPr/>
          <p:nvPr/>
        </p:nvSpPr>
        <p:spPr>
          <a:xfrm>
            <a:off x="2677160" y="1788160"/>
            <a:ext cx="1361440" cy="1361440"/>
          </a:xfrm>
          <a:prstGeom prst="ellipse">
            <a:avLst/>
          </a:prstGeom>
          <a:solidFill>
            <a:schemeClr val="bg1"/>
          </a:solidFill>
          <a:ln w="38100">
            <a:solidFill>
              <a:srgbClr val="0202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20294"/>
                </a:solidFill>
              </a:rPr>
              <a:t>Orang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6FF60D-EE53-A250-2BBB-09D24DEB1F86}"/>
              </a:ext>
            </a:extLst>
          </p:cNvPr>
          <p:cNvSpPr/>
          <p:nvPr/>
        </p:nvSpPr>
        <p:spPr>
          <a:xfrm>
            <a:off x="4191000" y="4008120"/>
            <a:ext cx="1361440" cy="1361440"/>
          </a:xfrm>
          <a:prstGeom prst="ellipse">
            <a:avLst/>
          </a:prstGeom>
          <a:solidFill>
            <a:schemeClr val="bg1"/>
          </a:solidFill>
          <a:ln w="38100">
            <a:solidFill>
              <a:srgbClr val="0202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20294"/>
                </a:solidFill>
              </a:rPr>
              <a:t>Proses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05AD254-476B-98F5-8F7F-7D7C312484E9}"/>
              </a:ext>
            </a:extLst>
          </p:cNvPr>
          <p:cNvSpPr/>
          <p:nvPr/>
        </p:nvSpPr>
        <p:spPr>
          <a:xfrm>
            <a:off x="1181100" y="4008120"/>
            <a:ext cx="1361440" cy="1361440"/>
          </a:xfrm>
          <a:prstGeom prst="ellipse">
            <a:avLst/>
          </a:prstGeom>
          <a:solidFill>
            <a:schemeClr val="bg1"/>
          </a:solidFill>
          <a:ln w="38100">
            <a:solidFill>
              <a:srgbClr val="0202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rgbClr val="020294"/>
                </a:solidFill>
              </a:rPr>
              <a:t>Teknologi</a:t>
            </a:r>
            <a:r>
              <a:rPr lang="en-US" sz="1200" dirty="0">
                <a:solidFill>
                  <a:srgbClr val="020294"/>
                </a:solidFill>
              </a:rPr>
              <a:t> </a:t>
            </a:r>
            <a:r>
              <a:rPr lang="en-US" sz="1200" dirty="0" err="1">
                <a:solidFill>
                  <a:srgbClr val="020294"/>
                </a:solidFill>
              </a:rPr>
              <a:t>Informasi</a:t>
            </a:r>
            <a:endParaRPr lang="en-US" sz="1200" dirty="0">
              <a:solidFill>
                <a:srgbClr val="020294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E410093-5DEA-0EF4-CE4F-713098B61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dan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Informasi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E33AAF0-D790-DDB6-A773-720CCD44F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500" y="1825625"/>
            <a:ext cx="4898300" cy="386397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 err="1"/>
              <a:t>Sistem</a:t>
            </a:r>
            <a:r>
              <a:rPr lang="en-US" b="1" dirty="0"/>
              <a:t> </a:t>
            </a:r>
            <a:r>
              <a:rPr lang="en-US" b="1" dirty="0" err="1"/>
              <a:t>informasi</a:t>
            </a:r>
            <a:r>
              <a:rPr lang="en-US" b="1" dirty="0"/>
              <a:t> </a:t>
            </a:r>
            <a:r>
              <a:rPr lang="en-US" dirty="0" err="1"/>
              <a:t>kerap</a:t>
            </a:r>
            <a:r>
              <a:rPr lang="en-US" dirty="0"/>
              <a:t> </a:t>
            </a:r>
            <a:r>
              <a:rPr lang="en-US" dirty="0" err="1"/>
              <a:t>diejawantahkan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komponen</a:t>
            </a:r>
            <a:r>
              <a:rPr lang="en-US" dirty="0"/>
              <a:t>: orang, proses, dan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/>
              <a:t>Teknologi</a:t>
            </a:r>
            <a:r>
              <a:rPr lang="en-US" b="1" dirty="0"/>
              <a:t> </a:t>
            </a:r>
            <a:r>
              <a:rPr lang="en-US" b="1" dirty="0" err="1"/>
              <a:t>informasi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subset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yang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i="1" dirty="0"/>
              <a:t>hardware</a:t>
            </a:r>
            <a:r>
              <a:rPr lang="en-US" dirty="0"/>
              <a:t>, </a:t>
            </a:r>
            <a:r>
              <a:rPr lang="en-US" i="1" dirty="0"/>
              <a:t>software</a:t>
            </a:r>
            <a:r>
              <a:rPr lang="en-US" dirty="0"/>
              <a:t>, dan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lain yang </a:t>
            </a:r>
            <a:r>
              <a:rPr lang="en-US" dirty="0" err="1"/>
              <a:t>diimplementasikan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.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8680D8-8A34-FEC3-6E57-BE431BB250CB}"/>
              </a:ext>
            </a:extLst>
          </p:cNvPr>
          <p:cNvSpPr/>
          <p:nvPr/>
        </p:nvSpPr>
        <p:spPr>
          <a:xfrm>
            <a:off x="2255520" y="2936240"/>
            <a:ext cx="2204720" cy="2204720"/>
          </a:xfrm>
          <a:prstGeom prst="ellipse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 System</a:t>
            </a:r>
          </a:p>
        </p:txBody>
      </p:sp>
    </p:spTree>
    <p:extLst>
      <p:ext uri="{BB962C8B-B14F-4D97-AF65-F5344CB8AC3E}">
        <p14:creationId xmlns:p14="http://schemas.microsoft.com/office/powerpoint/2010/main" val="934583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8F7CE-E5E7-5FBE-8578-B74D44F82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Aktivitas</a:t>
            </a:r>
            <a:r>
              <a:rPr lang="en-US" dirty="0"/>
              <a:t> 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81B372-CA06-3BFB-5373-C6A0F54B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73ECD0-08B4-C498-EBF3-C38DA1BBF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ilustrasi</a:t>
            </a:r>
            <a:r>
              <a:rPr lang="en-US" dirty="0"/>
              <a:t> </a:t>
            </a:r>
            <a:r>
              <a:rPr lang="en-US" i="1" dirty="0"/>
              <a:t>Irfan dan </a:t>
            </a:r>
            <a:r>
              <a:rPr lang="en-US" i="1" dirty="0" err="1"/>
              <a:t>Warungnya</a:t>
            </a:r>
            <a:r>
              <a:rPr lang="en-US" dirty="0"/>
              <a:t>, </a:t>
            </a:r>
            <a:r>
              <a:rPr lang="en-US" dirty="0" err="1"/>
              <a:t>jabarkan</a:t>
            </a:r>
            <a:r>
              <a:rPr lang="en-US" dirty="0"/>
              <a:t> </a:t>
            </a:r>
            <a:r>
              <a:rPr lang="en-US" dirty="0" err="1"/>
              <a:t>komponen</a:t>
            </a:r>
            <a:r>
              <a:rPr lang="en-US" dirty="0"/>
              <a:t> orang, proses, dan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pada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yang </a:t>
            </a:r>
            <a:r>
              <a:rPr lang="en-US" dirty="0" err="1"/>
              <a:t>dibangunnya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A2F253-54C3-8058-B535-FF674065F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9340" y="2590800"/>
            <a:ext cx="2764460" cy="239896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99DFC3-7565-07F8-50FE-F2ECF320C79F}"/>
              </a:ext>
            </a:extLst>
          </p:cNvPr>
          <p:cNvSpPr txBox="1"/>
          <p:nvPr/>
        </p:nvSpPr>
        <p:spPr>
          <a:xfrm>
            <a:off x="924560" y="4094480"/>
            <a:ext cx="5171440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020294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20294"/>
                </a:solidFill>
              </a:rPr>
              <a:t>Orang			: ……….</a:t>
            </a:r>
          </a:p>
          <a:p>
            <a:r>
              <a:rPr lang="en-US" sz="2400" dirty="0">
                <a:solidFill>
                  <a:srgbClr val="020294"/>
                </a:solidFill>
              </a:rPr>
              <a:t>Proses			: ……….</a:t>
            </a:r>
          </a:p>
          <a:p>
            <a:r>
              <a:rPr lang="en-US" sz="2400" dirty="0" err="1">
                <a:solidFill>
                  <a:srgbClr val="020294"/>
                </a:solidFill>
              </a:rPr>
              <a:t>Teknologi</a:t>
            </a:r>
            <a:r>
              <a:rPr lang="en-US" sz="2400" dirty="0">
                <a:solidFill>
                  <a:srgbClr val="020294"/>
                </a:solidFill>
              </a:rPr>
              <a:t> </a:t>
            </a:r>
            <a:r>
              <a:rPr lang="en-US" sz="2400" dirty="0" err="1">
                <a:solidFill>
                  <a:srgbClr val="020294"/>
                </a:solidFill>
              </a:rPr>
              <a:t>Informasi</a:t>
            </a:r>
            <a:r>
              <a:rPr lang="en-US" sz="2400" dirty="0">
                <a:solidFill>
                  <a:srgbClr val="020294"/>
                </a:solidFill>
              </a:rPr>
              <a:t>	: ……....</a:t>
            </a:r>
          </a:p>
        </p:txBody>
      </p:sp>
    </p:spTree>
    <p:extLst>
      <p:ext uri="{BB962C8B-B14F-4D97-AF65-F5344CB8AC3E}">
        <p14:creationId xmlns:p14="http://schemas.microsoft.com/office/powerpoint/2010/main" val="12640065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1BDFF-B4B4-3CEB-104E-CD2180BE8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Peran SI dan TI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Organisasi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665E9-0EB6-790A-2CC8-BD320C5E07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Studi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</a:t>
            </a:r>
            <a:r>
              <a:rPr lang="en-US" dirty="0" err="1"/>
              <a:t>Kemenkeu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7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C9662-722E-FE4C-A90E-967D55FD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Internet, </a:t>
            </a:r>
            <a:r>
              <a:rPr lang="en-US" sz="4800" dirty="0" err="1"/>
              <a:t>Keamanan</a:t>
            </a:r>
            <a:r>
              <a:rPr lang="en-US" sz="4800" dirty="0"/>
              <a:t> </a:t>
            </a:r>
            <a:r>
              <a:rPr lang="en-US" sz="4800" dirty="0" err="1"/>
              <a:t>Informasi</a:t>
            </a:r>
            <a:r>
              <a:rPr lang="en-US" sz="4800" dirty="0"/>
              <a:t>, dan Etika </a:t>
            </a:r>
            <a:r>
              <a:rPr lang="en-US" sz="4800" dirty="0" err="1"/>
              <a:t>Pemanfaatan</a:t>
            </a:r>
            <a:r>
              <a:rPr lang="en-US" sz="4800" dirty="0"/>
              <a:t> TIK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F8100-A923-9736-905B-633127B17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362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5F6-6D20-336E-B44A-960FD6022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Tugas </a:t>
            </a:r>
            <a:r>
              <a:rPr lang="en-US" dirty="0" err="1"/>
              <a:t>Mandiri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1558D5-8AFA-A777-1373-A66D072E1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34163C-E86B-00DC-4CE2-CD82807DC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095689" cy="38645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/>
              <a:t>Buat</a:t>
            </a:r>
            <a:r>
              <a:rPr lang="en-US" dirty="0"/>
              <a:t> </a:t>
            </a:r>
            <a:r>
              <a:rPr lang="en-US" dirty="0" err="1"/>
              <a:t>konten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sosial</a:t>
            </a:r>
            <a:r>
              <a:rPr lang="en-US" dirty="0"/>
              <a:t> media terkait salah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topik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buku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 film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musik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benda</a:t>
            </a:r>
            <a:r>
              <a:rPr lang="en-US" dirty="0"/>
              <a:t>/</a:t>
            </a:r>
            <a:r>
              <a:rPr lang="en-US" dirty="0" err="1"/>
              <a:t>aktivitas</a:t>
            </a:r>
            <a:r>
              <a:rPr lang="en-US" dirty="0"/>
              <a:t> </a:t>
            </a:r>
            <a:r>
              <a:rPr lang="en-US" dirty="0" err="1"/>
              <a:t>positif</a:t>
            </a:r>
            <a:r>
              <a:rPr lang="en-US" dirty="0"/>
              <a:t> </a:t>
            </a:r>
            <a:r>
              <a:rPr lang="en-US" dirty="0" err="1"/>
              <a:t>lainnya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Konten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video atau </a:t>
            </a:r>
            <a:r>
              <a:rPr lang="en-US" dirty="0" err="1"/>
              <a:t>foto</a:t>
            </a:r>
            <a:r>
              <a:rPr lang="en-US" dirty="0"/>
              <a:t> dengan </a:t>
            </a:r>
            <a:r>
              <a:rPr lang="en-US" dirty="0" err="1"/>
              <a:t>dimensi</a:t>
            </a:r>
            <a:r>
              <a:rPr lang="en-US" dirty="0"/>
              <a:t> </a:t>
            </a:r>
            <a:r>
              <a:rPr lang="en-US" dirty="0" err="1"/>
              <a:t>menyesuaikan</a:t>
            </a:r>
            <a:r>
              <a:rPr lang="en-US" dirty="0"/>
              <a:t> platform </a:t>
            </a:r>
            <a:r>
              <a:rPr lang="en-US" dirty="0" err="1"/>
              <a:t>sosial</a:t>
            </a:r>
            <a:r>
              <a:rPr lang="en-US" dirty="0"/>
              <a:t> media yang Anda </a:t>
            </a:r>
            <a:r>
              <a:rPr lang="en-US" dirty="0" err="1"/>
              <a:t>hendak</a:t>
            </a:r>
            <a:r>
              <a:rPr lang="en-US" dirty="0"/>
              <a:t> </a:t>
            </a:r>
            <a:r>
              <a:rPr lang="en-US" dirty="0" err="1"/>
              <a:t>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menyebarkan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terkait </a:t>
            </a:r>
            <a:r>
              <a:rPr lang="en-US" dirty="0" err="1"/>
              <a:t>topik</a:t>
            </a:r>
            <a:r>
              <a:rPr lang="en-US" dirty="0"/>
              <a:t> yang Anda </a:t>
            </a:r>
            <a:r>
              <a:rPr lang="en-US" dirty="0" err="1"/>
              <a:t>pilih</a:t>
            </a:r>
            <a:r>
              <a:rPr lang="en-US" dirty="0"/>
              <a:t>. </a:t>
            </a:r>
            <a:r>
              <a:rPr lang="en-US" dirty="0" err="1"/>
              <a:t>Buat</a:t>
            </a:r>
            <a:r>
              <a:rPr lang="en-US" dirty="0"/>
              <a:t> </a:t>
            </a:r>
            <a:r>
              <a:rPr lang="en-US" dirty="0" err="1"/>
              <a:t>sekreatif</a:t>
            </a:r>
            <a:r>
              <a:rPr lang="en-US" dirty="0"/>
              <a:t> </a:t>
            </a:r>
            <a:r>
              <a:rPr lang="en-US" dirty="0" err="1"/>
              <a:t>mungkin</a:t>
            </a:r>
            <a:r>
              <a:rPr lang="en-US" dirty="0"/>
              <a:t> dengan </a:t>
            </a:r>
            <a:r>
              <a:rPr lang="en-US" dirty="0" err="1"/>
              <a:t>memperhatikan</a:t>
            </a:r>
            <a:r>
              <a:rPr lang="en-US" dirty="0"/>
              <a:t> </a:t>
            </a:r>
            <a:r>
              <a:rPr lang="en-US" dirty="0" err="1"/>
              <a:t>etika</a:t>
            </a:r>
            <a:r>
              <a:rPr lang="en-US" dirty="0"/>
              <a:t> </a:t>
            </a:r>
            <a:r>
              <a:rPr lang="en-US" dirty="0" err="1"/>
              <a:t>bermedia</a:t>
            </a:r>
            <a:r>
              <a:rPr lang="en-US" dirty="0"/>
              <a:t> </a:t>
            </a:r>
            <a:r>
              <a:rPr lang="en-US" dirty="0" err="1"/>
              <a:t>sosial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Tips: </a:t>
            </a:r>
            <a:r>
              <a:rPr lang="en-US" dirty="0" err="1"/>
              <a:t>gunakan</a:t>
            </a:r>
            <a:r>
              <a:rPr lang="en-US" dirty="0"/>
              <a:t> </a:t>
            </a:r>
            <a:r>
              <a:rPr lang="en-US" dirty="0" err="1"/>
              <a:t>perangkat-perangkat</a:t>
            </a:r>
            <a:r>
              <a:rPr lang="en-US" dirty="0"/>
              <a:t> yang </a:t>
            </a:r>
            <a:r>
              <a:rPr lang="en-US" dirty="0" err="1"/>
              <a:t>tersedia</a:t>
            </a:r>
            <a:r>
              <a:rPr lang="en-US" dirty="0"/>
              <a:t> di internet </a:t>
            </a:r>
            <a:r>
              <a:rPr lang="en-US" dirty="0" err="1"/>
              <a:t>seperti</a:t>
            </a:r>
            <a:r>
              <a:rPr lang="en-US" dirty="0"/>
              <a:t> ChatGPT, Canva, Figma, </a:t>
            </a:r>
            <a:r>
              <a:rPr lang="en-US" dirty="0" err="1"/>
              <a:t>dll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0554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79CBE2-7ADF-23F1-83BE-26DF183A5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Perkenalan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Overview</a:t>
            </a:r>
            <a:r>
              <a:rPr lang="en-US" dirty="0"/>
              <a:t> </a:t>
            </a:r>
            <a:r>
              <a:rPr lang="en-US" dirty="0" err="1"/>
              <a:t>Rencana</a:t>
            </a:r>
            <a:r>
              <a:rPr lang="en-US" dirty="0"/>
              <a:t> </a:t>
            </a:r>
            <a:r>
              <a:rPr lang="en-US" dirty="0" err="1"/>
              <a:t>Pembelajaran</a:t>
            </a:r>
            <a:r>
              <a:rPr lang="en-US" dirty="0"/>
              <a:t> </a:t>
            </a:r>
            <a:r>
              <a:rPr lang="en-US" dirty="0" err="1"/>
              <a:t>Pengantar</a:t>
            </a:r>
            <a:r>
              <a:rPr lang="en-US" dirty="0"/>
              <a:t> TIK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(TI) dan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(SI)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Peranan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TI dan SI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Organisasi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Internet, </a:t>
            </a:r>
            <a:r>
              <a:rPr lang="en-US" dirty="0" err="1"/>
              <a:t>Keamanan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, dan Etika </a:t>
            </a:r>
            <a:r>
              <a:rPr lang="en-US" dirty="0" err="1"/>
              <a:t>Pemanfaatan</a:t>
            </a:r>
            <a:r>
              <a:rPr lang="en-US" dirty="0"/>
              <a:t> TI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7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52C04A-BCBB-9364-2819-8725E6696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Perkenalan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74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5F323-8552-5D42-54B9-F3861708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Content Placeholder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2CB317EA-7DF2-DED0-5EF7-C5F54E38F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300" y="441082"/>
            <a:ext cx="2642070" cy="24290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C4AE5C-066F-1D4D-F932-C305C301B374}"/>
              </a:ext>
            </a:extLst>
          </p:cNvPr>
          <p:cNvSpPr txBox="1"/>
          <p:nvPr/>
        </p:nvSpPr>
        <p:spPr>
          <a:xfrm>
            <a:off x="436880" y="885221"/>
            <a:ext cx="60045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/>
              <a:t>Teuku Raja </a:t>
            </a:r>
            <a:r>
              <a:rPr lang="en-US" sz="3600" b="1" dirty="0"/>
              <a:t>Irfan </a:t>
            </a:r>
            <a:r>
              <a:rPr lang="en-US" sz="3600" dirty="0"/>
              <a:t>Radarma</a:t>
            </a:r>
            <a:endParaRPr lang="en-US" sz="3200" dirty="0"/>
          </a:p>
          <a:p>
            <a:pPr algn="r"/>
            <a:r>
              <a:rPr lang="en-US" dirty="0"/>
              <a:t>Unit </a:t>
            </a:r>
            <a:r>
              <a:rPr lang="en-US" dirty="0" err="1"/>
              <a:t>Kerja</a:t>
            </a:r>
            <a:r>
              <a:rPr lang="en-US" dirty="0"/>
              <a:t>: </a:t>
            </a:r>
            <a:r>
              <a:rPr lang="en-US" dirty="0" err="1"/>
              <a:t>Inspektorat</a:t>
            </a:r>
            <a:r>
              <a:rPr lang="en-US" dirty="0"/>
              <a:t> </a:t>
            </a:r>
            <a:r>
              <a:rPr lang="en-US" dirty="0" err="1"/>
              <a:t>Jenderal</a:t>
            </a:r>
            <a:r>
              <a:rPr lang="en-US" dirty="0"/>
              <a:t> </a:t>
            </a:r>
            <a:r>
              <a:rPr lang="en-US" dirty="0" err="1"/>
              <a:t>Kemenkeu</a:t>
            </a:r>
            <a:endParaRPr lang="en-US" dirty="0"/>
          </a:p>
          <a:p>
            <a:pPr algn="r"/>
            <a:r>
              <a:rPr lang="en-US" dirty="0"/>
              <a:t>Email: </a:t>
            </a:r>
            <a:r>
              <a:rPr lang="en-US" dirty="0">
                <a:hlinkClick r:id="rId3"/>
              </a:rPr>
              <a:t>teuku.radarma@kemenkeu.go.id</a:t>
            </a:r>
            <a:endParaRPr lang="en-US" dirty="0"/>
          </a:p>
          <a:p>
            <a:pPr algn="r"/>
            <a:r>
              <a:rPr lang="en-US" dirty="0" err="1"/>
              <a:t>Telepon</a:t>
            </a:r>
            <a:r>
              <a:rPr lang="en-US" dirty="0"/>
              <a:t>/WA: +62 89652063776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A88E929-D749-73A7-284A-AFD326228038}"/>
              </a:ext>
            </a:extLst>
          </p:cNvPr>
          <p:cNvCxnSpPr/>
          <p:nvPr/>
        </p:nvCxnSpPr>
        <p:spPr>
          <a:xfrm>
            <a:off x="1036320" y="4906072"/>
            <a:ext cx="10078720" cy="0"/>
          </a:xfrm>
          <a:prstGeom prst="straightConnector1">
            <a:avLst/>
          </a:prstGeom>
          <a:ln w="38100">
            <a:solidFill>
              <a:srgbClr val="0202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5F6D1AA8-A105-DEEA-C65B-D03A3452AB83}"/>
              </a:ext>
            </a:extLst>
          </p:cNvPr>
          <p:cNvSpPr/>
          <p:nvPr/>
        </p:nvSpPr>
        <p:spPr>
          <a:xfrm>
            <a:off x="985520" y="4804471"/>
            <a:ext cx="172717" cy="172717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AC75E1-0387-6346-3F3E-59EE8BAE7167}"/>
              </a:ext>
            </a:extLst>
          </p:cNvPr>
          <p:cNvSpPr/>
          <p:nvPr/>
        </p:nvSpPr>
        <p:spPr>
          <a:xfrm>
            <a:off x="3046068" y="4804471"/>
            <a:ext cx="172717" cy="172717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EC02FB-8DC6-4BE4-67D4-27970D167191}"/>
              </a:ext>
            </a:extLst>
          </p:cNvPr>
          <p:cNvSpPr txBox="1"/>
          <p:nvPr/>
        </p:nvSpPr>
        <p:spPr>
          <a:xfrm>
            <a:off x="951671" y="4074474"/>
            <a:ext cx="1833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XXXX</a:t>
            </a:r>
          </a:p>
          <a:p>
            <a:r>
              <a:rPr lang="en-US" dirty="0"/>
              <a:t>Lahir, Tangerang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679740-7413-6AEF-B692-FBB7D0568DF8}"/>
              </a:ext>
            </a:extLst>
          </p:cNvPr>
          <p:cNvSpPr txBox="1"/>
          <p:nvPr/>
        </p:nvSpPr>
        <p:spPr>
          <a:xfrm>
            <a:off x="3028237" y="5070493"/>
            <a:ext cx="1140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2012</a:t>
            </a:r>
          </a:p>
          <a:p>
            <a:r>
              <a:rPr lang="en-US" dirty="0"/>
              <a:t>DIII STAN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8A7E37-B602-E776-5269-8ADF0F417B58}"/>
              </a:ext>
            </a:extLst>
          </p:cNvPr>
          <p:cNvSpPr/>
          <p:nvPr/>
        </p:nvSpPr>
        <p:spPr>
          <a:xfrm>
            <a:off x="4712010" y="4804471"/>
            <a:ext cx="172717" cy="172717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8BB62D-E2C3-DAB2-5EA8-D0BB3F3E4E5E}"/>
              </a:ext>
            </a:extLst>
          </p:cNvPr>
          <p:cNvSpPr txBox="1"/>
          <p:nvPr/>
        </p:nvSpPr>
        <p:spPr>
          <a:xfrm>
            <a:off x="4712010" y="3794193"/>
            <a:ext cx="22345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2013</a:t>
            </a:r>
          </a:p>
          <a:p>
            <a:r>
              <a:rPr lang="en-US" dirty="0" err="1"/>
              <a:t>Inspektorat</a:t>
            </a:r>
            <a:r>
              <a:rPr lang="en-US" dirty="0"/>
              <a:t> </a:t>
            </a:r>
            <a:r>
              <a:rPr lang="en-US" dirty="0" err="1"/>
              <a:t>Jenderal</a:t>
            </a:r>
            <a:endParaRPr lang="en-US" dirty="0"/>
          </a:p>
          <a:p>
            <a:r>
              <a:rPr lang="en-US" dirty="0" err="1"/>
              <a:t>Kemenkeu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D45C8E5-E65C-6256-7033-D92926E6072B}"/>
              </a:ext>
            </a:extLst>
          </p:cNvPr>
          <p:cNvSpPr/>
          <p:nvPr/>
        </p:nvSpPr>
        <p:spPr>
          <a:xfrm>
            <a:off x="6675032" y="4804471"/>
            <a:ext cx="172717" cy="172717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D8016F-4EAC-E77E-C1F5-805A7534F671}"/>
              </a:ext>
            </a:extLst>
          </p:cNvPr>
          <p:cNvSpPr txBox="1"/>
          <p:nvPr/>
        </p:nvSpPr>
        <p:spPr>
          <a:xfrm>
            <a:off x="6675032" y="5061027"/>
            <a:ext cx="2464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2017</a:t>
            </a:r>
          </a:p>
          <a:p>
            <a:r>
              <a:rPr lang="en-US" dirty="0"/>
              <a:t>S1 Universitas </a:t>
            </a:r>
            <a:r>
              <a:rPr lang="en-US" dirty="0" err="1"/>
              <a:t>Andalas</a:t>
            </a:r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C394978-CCE5-B7D5-BD2E-6846BA554102}"/>
              </a:ext>
            </a:extLst>
          </p:cNvPr>
          <p:cNvSpPr/>
          <p:nvPr/>
        </p:nvSpPr>
        <p:spPr>
          <a:xfrm>
            <a:off x="8686824" y="4804471"/>
            <a:ext cx="172717" cy="172717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E6CD53-1491-A2BE-0ED0-869198C86F05}"/>
              </a:ext>
            </a:extLst>
          </p:cNvPr>
          <p:cNvSpPr txBox="1"/>
          <p:nvPr/>
        </p:nvSpPr>
        <p:spPr>
          <a:xfrm>
            <a:off x="8610600" y="3984968"/>
            <a:ext cx="3226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2023</a:t>
            </a:r>
          </a:p>
          <a:p>
            <a:r>
              <a:rPr lang="en-US" dirty="0"/>
              <a:t>S2 Carnegie Mellon University</a:t>
            </a:r>
          </a:p>
        </p:txBody>
      </p:sp>
    </p:spTree>
    <p:extLst>
      <p:ext uri="{BB962C8B-B14F-4D97-AF65-F5344CB8AC3E}">
        <p14:creationId xmlns:p14="http://schemas.microsoft.com/office/powerpoint/2010/main" val="1927062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58052-05B2-9F29-B874-84F80A24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Overview </a:t>
            </a:r>
            <a:r>
              <a:rPr lang="en-US" dirty="0" err="1"/>
              <a:t>Rencana</a:t>
            </a:r>
            <a:r>
              <a:rPr lang="en-US" dirty="0"/>
              <a:t> </a:t>
            </a:r>
            <a:r>
              <a:rPr lang="en-US" dirty="0" err="1"/>
              <a:t>Pembelajaran</a:t>
            </a:r>
            <a:r>
              <a:rPr lang="en-US" dirty="0"/>
              <a:t> </a:t>
            </a:r>
            <a:r>
              <a:rPr lang="en-US" dirty="0" err="1"/>
              <a:t>Pengantar</a:t>
            </a:r>
            <a:r>
              <a:rPr lang="en-US" dirty="0"/>
              <a:t> TIK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36815-6D1A-2136-FEB7-5B68FA9A3B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perhatian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semester ini</a:t>
            </a:r>
          </a:p>
        </p:txBody>
      </p:sp>
    </p:spTree>
    <p:extLst>
      <p:ext uri="{BB962C8B-B14F-4D97-AF65-F5344CB8AC3E}">
        <p14:creationId xmlns:p14="http://schemas.microsoft.com/office/powerpoint/2010/main" val="1457204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7157F-D729-D43A-6721-923C7B238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Roadmap </a:t>
            </a:r>
            <a:r>
              <a:rPr lang="en-US" sz="4000" dirty="0" err="1"/>
              <a:t>Pengantar</a:t>
            </a:r>
            <a:r>
              <a:rPr lang="en-US" sz="4000" dirty="0"/>
              <a:t> TIK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F5DB3-7A6F-EDD4-9F33-B3FF6161C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1600" b="1" dirty="0" err="1"/>
              <a:t>Konsep</a:t>
            </a:r>
            <a:r>
              <a:rPr lang="en-US" sz="1600" b="1" dirty="0"/>
              <a:t> TI dan SI, </a:t>
            </a:r>
            <a:r>
              <a:rPr lang="en-US" sz="1600" b="1" dirty="0" err="1"/>
              <a:t>serta</a:t>
            </a:r>
            <a:r>
              <a:rPr lang="en-US" sz="1600" b="1" dirty="0"/>
              <a:t> </a:t>
            </a:r>
            <a:r>
              <a:rPr lang="en-US" sz="1600" b="1" dirty="0" err="1"/>
              <a:t>peran</a:t>
            </a:r>
            <a:r>
              <a:rPr lang="en-US" sz="1600" b="1" dirty="0"/>
              <a:t> </a:t>
            </a:r>
            <a:r>
              <a:rPr lang="en-US" sz="1600" b="1" dirty="0" err="1"/>
              <a:t>pentingnya</a:t>
            </a:r>
            <a:r>
              <a:rPr lang="en-US" sz="1600" b="1" dirty="0"/>
              <a:t> </a:t>
            </a:r>
            <a:r>
              <a:rPr lang="en-US" sz="1600" b="1" dirty="0" err="1"/>
              <a:t>bagi</a:t>
            </a:r>
            <a:r>
              <a:rPr lang="en-US" sz="1600" b="1" dirty="0"/>
              <a:t> </a:t>
            </a:r>
            <a:r>
              <a:rPr lang="en-US" sz="1600" b="1" dirty="0" err="1"/>
              <a:t>organisasi</a:t>
            </a:r>
            <a:endParaRPr lang="en-US" sz="1600" b="1" dirty="0"/>
          </a:p>
          <a:p>
            <a:pPr lvl="0"/>
            <a:r>
              <a:rPr lang="en-US" sz="1600" b="1" dirty="0"/>
              <a:t>Internet, </a:t>
            </a:r>
            <a:r>
              <a:rPr lang="en-US" sz="1600" b="1" dirty="0" err="1"/>
              <a:t>keamanan</a:t>
            </a:r>
            <a:r>
              <a:rPr lang="en-US" sz="1600" b="1" dirty="0"/>
              <a:t> </a:t>
            </a:r>
            <a:r>
              <a:rPr lang="en-US" sz="1600" b="1" dirty="0" err="1"/>
              <a:t>informasi</a:t>
            </a:r>
            <a:r>
              <a:rPr lang="en-US" sz="1600" b="1" dirty="0"/>
              <a:t> &amp; </a:t>
            </a:r>
            <a:r>
              <a:rPr lang="en-US" sz="1600" b="1" dirty="0" err="1"/>
              <a:t>etika</a:t>
            </a:r>
            <a:r>
              <a:rPr lang="en-US" sz="1600" b="1" dirty="0"/>
              <a:t> </a:t>
            </a:r>
            <a:r>
              <a:rPr lang="en-US" sz="1600" b="1" dirty="0" err="1"/>
              <a:t>dalam</a:t>
            </a:r>
            <a:r>
              <a:rPr lang="en-US" sz="1600" b="1" dirty="0"/>
              <a:t> </a:t>
            </a:r>
            <a:r>
              <a:rPr lang="en-US" sz="1600" b="1" dirty="0" err="1"/>
              <a:t>penggunaan</a:t>
            </a:r>
            <a:r>
              <a:rPr lang="en-US" sz="1600" b="1" dirty="0"/>
              <a:t> TI dan internet</a:t>
            </a:r>
          </a:p>
          <a:p>
            <a:pPr lvl="0"/>
            <a:r>
              <a:rPr lang="en-US" sz="1600" dirty="0"/>
              <a:t>Arsitektur </a:t>
            </a:r>
            <a:r>
              <a:rPr lang="en-US" sz="1600" dirty="0" err="1"/>
              <a:t>dasar</a:t>
            </a:r>
            <a:r>
              <a:rPr lang="en-US" sz="1600" dirty="0"/>
              <a:t> </a:t>
            </a:r>
            <a:r>
              <a:rPr lang="en-US" sz="1600" dirty="0" err="1"/>
              <a:t>perangkat</a:t>
            </a:r>
            <a:r>
              <a:rPr lang="en-US" sz="1600" dirty="0"/>
              <a:t> </a:t>
            </a:r>
            <a:r>
              <a:rPr lang="en-US" sz="1600" dirty="0" err="1"/>
              <a:t>keras</a:t>
            </a:r>
            <a:r>
              <a:rPr lang="en-US" sz="1600" dirty="0"/>
              <a:t> </a:t>
            </a:r>
            <a:r>
              <a:rPr lang="en-US" sz="1600" dirty="0" err="1"/>
              <a:t>komputer</a:t>
            </a:r>
            <a:endParaRPr lang="en-US" sz="1600" dirty="0"/>
          </a:p>
          <a:p>
            <a:pPr lvl="0"/>
            <a:r>
              <a:rPr lang="en-US" sz="1600" dirty="0" err="1"/>
              <a:t>Sistem</a:t>
            </a:r>
            <a:r>
              <a:rPr lang="en-US" sz="1600" dirty="0"/>
              <a:t> </a:t>
            </a:r>
            <a:r>
              <a:rPr lang="en-US" sz="1600" dirty="0" err="1"/>
              <a:t>operasi</a:t>
            </a:r>
            <a:r>
              <a:rPr lang="en-US" sz="1600" dirty="0"/>
              <a:t> dan </a:t>
            </a:r>
            <a:r>
              <a:rPr lang="en-US" sz="1600" dirty="0" err="1"/>
              <a:t>perangkat</a:t>
            </a:r>
            <a:r>
              <a:rPr lang="en-US" sz="1600" dirty="0"/>
              <a:t> </a:t>
            </a:r>
            <a:r>
              <a:rPr lang="en-US" sz="1600" dirty="0" err="1"/>
              <a:t>lunak</a:t>
            </a:r>
            <a:endParaRPr lang="en-US" sz="1600" dirty="0"/>
          </a:p>
          <a:p>
            <a:pPr lvl="0"/>
            <a:r>
              <a:rPr lang="en-US" sz="1600" dirty="0" err="1"/>
              <a:t>Jaringan</a:t>
            </a:r>
            <a:r>
              <a:rPr lang="en-US" sz="1600" dirty="0"/>
              <a:t> dan </a:t>
            </a:r>
            <a:r>
              <a:rPr lang="en-US" sz="1600" dirty="0" err="1"/>
              <a:t>telekomunikasi</a:t>
            </a:r>
            <a:endParaRPr lang="en-US" sz="1600" dirty="0"/>
          </a:p>
          <a:p>
            <a:pPr lvl="0"/>
            <a:r>
              <a:rPr lang="en-US" sz="1600" dirty="0"/>
              <a:t>Basis data</a:t>
            </a:r>
          </a:p>
          <a:p>
            <a:pPr lvl="0"/>
            <a:r>
              <a:rPr lang="en-US" sz="1600" i="1" dirty="0"/>
              <a:t>Spreadsheet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menyusun</a:t>
            </a:r>
            <a:r>
              <a:rPr lang="en-US" sz="1600" dirty="0"/>
              <a:t> </a:t>
            </a:r>
            <a:r>
              <a:rPr lang="en-US" sz="1600" dirty="0" err="1"/>
              <a:t>laporan</a:t>
            </a:r>
            <a:r>
              <a:rPr lang="en-US" sz="1600" dirty="0"/>
              <a:t> </a:t>
            </a:r>
            <a:r>
              <a:rPr lang="en-US" sz="1600" dirty="0" err="1"/>
              <a:t>keuangan</a:t>
            </a:r>
            <a:r>
              <a:rPr lang="en-US" sz="1600" dirty="0"/>
              <a:t> </a:t>
            </a:r>
            <a:r>
              <a:rPr lang="en-US" sz="1600" dirty="0" err="1"/>
              <a:t>sederhana</a:t>
            </a:r>
            <a:endParaRPr lang="en-US" sz="1600" dirty="0"/>
          </a:p>
          <a:p>
            <a:pPr lvl="0"/>
            <a:r>
              <a:rPr lang="en-US" sz="1600" dirty="0" err="1"/>
              <a:t>Visualisasi</a:t>
            </a:r>
            <a:r>
              <a:rPr lang="en-US" sz="1600" dirty="0"/>
              <a:t> data</a:t>
            </a:r>
          </a:p>
          <a:p>
            <a:pPr lvl="0"/>
            <a:r>
              <a:rPr lang="en-US" sz="1600" dirty="0" err="1"/>
              <a:t>Konsep</a:t>
            </a:r>
            <a:r>
              <a:rPr lang="en-US" sz="1600" dirty="0"/>
              <a:t> Big Data, Data Mining, Machine Learning dan AI (Artificial </a:t>
            </a:r>
            <a:r>
              <a:rPr lang="en-US" sz="1600" dirty="0" err="1"/>
              <a:t>Intelegent</a:t>
            </a:r>
            <a:r>
              <a:rPr lang="en-US" sz="1600" dirty="0"/>
              <a:t>)</a:t>
            </a:r>
          </a:p>
          <a:p>
            <a:pPr lvl="0"/>
            <a:r>
              <a:rPr lang="en-US" sz="1600" dirty="0"/>
              <a:t>Data mining </a:t>
            </a:r>
            <a:r>
              <a:rPr lang="en-US" sz="1600" dirty="0" err="1"/>
              <a:t>sederhana</a:t>
            </a:r>
            <a:endParaRPr lang="en-US" sz="1600" dirty="0"/>
          </a:p>
          <a:p>
            <a:pPr lvl="0"/>
            <a:r>
              <a:rPr lang="en-US" sz="1600" dirty="0" err="1"/>
              <a:t>Konsep</a:t>
            </a:r>
            <a:r>
              <a:rPr lang="en-US" sz="1600" dirty="0"/>
              <a:t> </a:t>
            </a:r>
            <a:r>
              <a:rPr lang="en-US" sz="1600" dirty="0" err="1"/>
              <a:t>dasar</a:t>
            </a:r>
            <a:r>
              <a:rPr lang="en-US" sz="1600" dirty="0"/>
              <a:t> </a:t>
            </a:r>
            <a:r>
              <a:rPr lang="en-US" sz="1600" dirty="0" err="1"/>
              <a:t>pemrograman</a:t>
            </a:r>
            <a:endParaRPr lang="en-US" sz="1600" dirty="0"/>
          </a:p>
          <a:p>
            <a:pPr lvl="0"/>
            <a:r>
              <a:rPr lang="en-US" sz="1600" dirty="0" err="1"/>
              <a:t>Aplikasi</a:t>
            </a:r>
            <a:r>
              <a:rPr lang="en-US" sz="1600" dirty="0"/>
              <a:t> </a:t>
            </a:r>
            <a:r>
              <a:rPr lang="en-US" sz="1600" dirty="0" err="1"/>
              <a:t>perkantoran</a:t>
            </a:r>
            <a:r>
              <a:rPr lang="en-US" sz="1600" dirty="0"/>
              <a:t> (Microsoft Office dan </a:t>
            </a:r>
            <a:r>
              <a:rPr lang="en-US" sz="1600" dirty="0" err="1"/>
              <a:t>Aplikasi</a:t>
            </a:r>
            <a:r>
              <a:rPr lang="en-US" sz="1600" dirty="0"/>
              <a:t> </a:t>
            </a:r>
            <a:r>
              <a:rPr lang="en-US" sz="1600" dirty="0" err="1"/>
              <a:t>Akuntansi</a:t>
            </a:r>
            <a:r>
              <a:rPr lang="en-US" sz="1600" dirty="0"/>
              <a:t> </a:t>
            </a:r>
            <a:r>
              <a:rPr lang="en-US" sz="1600" dirty="0" err="1"/>
              <a:t>sederhana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30995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F8F37-A50D-160F-959B-451148F42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Aktivitas</a:t>
            </a:r>
            <a:r>
              <a:rPr lang="en-US" sz="4000" dirty="0"/>
              <a:t> </a:t>
            </a:r>
            <a:r>
              <a:rPr lang="en-US" sz="4000" dirty="0" err="1"/>
              <a:t>Kelas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9DAE2-B333-C41A-41EF-77E619569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/>
              <a:t>Setiap slide </a:t>
            </a:r>
            <a:r>
              <a:rPr lang="en-US" dirty="0" err="1"/>
              <a:t>merah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ini berarti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mengharapkan</a:t>
            </a:r>
            <a:r>
              <a:rPr lang="en-US" dirty="0"/>
              <a:t> </a:t>
            </a:r>
            <a:r>
              <a:rPr lang="en-US" dirty="0" err="1"/>
              <a:t>partisipasi</a:t>
            </a:r>
            <a:r>
              <a:rPr lang="en-US" dirty="0"/>
              <a:t> </a:t>
            </a:r>
            <a:r>
              <a:rPr lang="en-US" dirty="0" err="1"/>
              <a:t>teman-teman</a:t>
            </a:r>
            <a:r>
              <a:rPr lang="en-US" dirty="0"/>
              <a:t> semua.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 err="1"/>
              <a:t>Silakan</a:t>
            </a:r>
            <a:r>
              <a:rPr lang="en-US" dirty="0"/>
              <a:t> </a:t>
            </a:r>
            <a:r>
              <a:rPr lang="en-US" dirty="0" err="1"/>
              <a:t>gunakan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apapun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berpartisipasi</a:t>
            </a:r>
            <a:r>
              <a:rPr lang="en-US" dirty="0"/>
              <a:t>, </a:t>
            </a:r>
            <a:r>
              <a:rPr lang="en-US" dirty="0" err="1"/>
              <a:t>termasuk</a:t>
            </a:r>
            <a:r>
              <a:rPr lang="en-US" dirty="0"/>
              <a:t> google, </a:t>
            </a:r>
            <a:r>
              <a:rPr lang="en-US" dirty="0" err="1"/>
              <a:t>buku</a:t>
            </a:r>
            <a:r>
              <a:rPr lang="en-US" dirty="0"/>
              <a:t>, ChatGPT, </a:t>
            </a:r>
            <a:r>
              <a:rPr lang="en-US" dirty="0" err="1"/>
              <a:t>dll</a:t>
            </a:r>
            <a:r>
              <a:rPr lang="en-US" dirty="0"/>
              <a:t>.</a:t>
            </a:r>
          </a:p>
          <a:p>
            <a:pPr marL="0" lv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DAD7F-78E8-3D5C-5B0C-29E8CDE58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7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EAC256A-6413-5F5E-2CE2-AF1B8027625D}"/>
              </a:ext>
            </a:extLst>
          </p:cNvPr>
          <p:cNvSpPr/>
          <p:nvPr/>
        </p:nvSpPr>
        <p:spPr>
          <a:xfrm>
            <a:off x="9209057" y="2186359"/>
            <a:ext cx="2346960" cy="23469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Exclamation mark with solid fill">
            <a:extLst>
              <a:ext uri="{FF2B5EF4-FFF2-40B4-BE49-F238E27FC236}">
                <a16:creationId xmlns:a16="http://schemas.microsoft.com/office/drawing/2014/main" id="{C3D9E656-21FD-6FE4-2B5D-8ADE63011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09057" y="2248112"/>
            <a:ext cx="2361775" cy="236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1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43BC-AC83-AD37-89B4-0A07E6B1A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err="1"/>
              <a:t>Konsep</a:t>
            </a:r>
            <a:r>
              <a:rPr lang="en-US" sz="4800" dirty="0"/>
              <a:t> </a:t>
            </a:r>
            <a:r>
              <a:rPr lang="en-US" sz="4800" dirty="0" err="1"/>
              <a:t>Sistem</a:t>
            </a:r>
            <a:r>
              <a:rPr lang="en-US" sz="4800" dirty="0"/>
              <a:t> </a:t>
            </a:r>
            <a:r>
              <a:rPr lang="en-US" sz="4800" dirty="0" err="1"/>
              <a:t>Informasi</a:t>
            </a:r>
            <a:r>
              <a:rPr lang="en-US" sz="4800" dirty="0"/>
              <a:t> dan </a:t>
            </a:r>
            <a:r>
              <a:rPr lang="en-US" sz="4800" dirty="0" err="1"/>
              <a:t>Teknologi</a:t>
            </a:r>
            <a:r>
              <a:rPr lang="en-US" sz="4800" dirty="0"/>
              <a:t> </a:t>
            </a:r>
            <a:r>
              <a:rPr lang="en-US" sz="4800" dirty="0" err="1"/>
              <a:t>Informasi</a:t>
            </a:r>
            <a:endParaRPr lang="en-US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0A835-689B-E9C9-06FC-F749493E6D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#effective #efficient #people #process #technology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47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9BC41-FF34-C439-AA63-250C9146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Ilustrasi</a:t>
            </a:r>
            <a:r>
              <a:rPr lang="en-US" dirty="0"/>
              <a:t> – Irfan dan </a:t>
            </a:r>
            <a:r>
              <a:rPr lang="en-US" dirty="0" err="1"/>
              <a:t>Warungnya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9A4CD-FCFF-23D7-3277-474294BD3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40" y="1825625"/>
            <a:ext cx="6791960" cy="38639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Irfan,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</a:t>
            </a:r>
            <a:r>
              <a:rPr lang="en-US" dirty="0" err="1"/>
              <a:t>toko</a:t>
            </a:r>
            <a:r>
              <a:rPr lang="en-US" dirty="0"/>
              <a:t> </a:t>
            </a:r>
            <a:r>
              <a:rPr lang="en-US" dirty="0" err="1"/>
              <a:t>kelontong</a:t>
            </a:r>
            <a:r>
              <a:rPr lang="en-US" dirty="0"/>
              <a:t> (</a:t>
            </a:r>
            <a:r>
              <a:rPr lang="en-US" dirty="0" err="1"/>
              <a:t>warung</a:t>
            </a:r>
            <a:r>
              <a:rPr lang="en-US" dirty="0"/>
              <a:t>) di </a:t>
            </a:r>
            <a:r>
              <a:rPr lang="en-US" dirty="0" err="1"/>
              <a:t>kawasan</a:t>
            </a:r>
            <a:r>
              <a:rPr lang="en-US" dirty="0"/>
              <a:t> </a:t>
            </a:r>
            <a:r>
              <a:rPr lang="en-US" dirty="0" err="1"/>
              <a:t>tempat</a:t>
            </a:r>
            <a:r>
              <a:rPr lang="en-US" dirty="0"/>
              <a:t> </a:t>
            </a:r>
            <a:r>
              <a:rPr lang="en-US" dirty="0" err="1"/>
              <a:t>tinggalnya</a:t>
            </a:r>
            <a:r>
              <a:rPr lang="en-US" dirty="0"/>
              <a:t>.</a:t>
            </a:r>
          </a:p>
          <a:p>
            <a:r>
              <a:rPr lang="en-US" dirty="0" err="1"/>
              <a:t>Selama</a:t>
            </a:r>
            <a:r>
              <a:rPr lang="en-US" dirty="0"/>
              <a:t> ini Irfan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diri</a:t>
            </a:r>
            <a:r>
              <a:rPr lang="en-US" dirty="0"/>
              <a:t>. Dia yang </a:t>
            </a:r>
            <a:r>
              <a:rPr lang="en-US" dirty="0" err="1"/>
              <a:t>belanja</a:t>
            </a:r>
            <a:r>
              <a:rPr lang="en-US" dirty="0"/>
              <a:t> </a:t>
            </a:r>
            <a:r>
              <a:rPr lang="en-US" dirty="0" err="1"/>
              <a:t>barang-barang</a:t>
            </a:r>
            <a:r>
              <a:rPr lang="en-US" dirty="0"/>
              <a:t> </a:t>
            </a:r>
            <a:r>
              <a:rPr lang="en-US" dirty="0" err="1"/>
              <a:t>jualannya</a:t>
            </a:r>
            <a:r>
              <a:rPr lang="en-US" dirty="0"/>
              <a:t>, </a:t>
            </a:r>
            <a:r>
              <a:rPr lang="en-US" dirty="0" err="1"/>
              <a:t>melayani</a:t>
            </a:r>
            <a:r>
              <a:rPr lang="en-US" dirty="0"/>
              <a:t> </a:t>
            </a:r>
            <a:r>
              <a:rPr lang="en-US" dirty="0" err="1"/>
              <a:t>pembeli</a:t>
            </a:r>
            <a:r>
              <a:rPr lang="en-US" dirty="0"/>
              <a:t>, </a:t>
            </a:r>
            <a:r>
              <a:rPr lang="en-US" dirty="0" err="1"/>
              <a:t>menerima</a:t>
            </a:r>
            <a:r>
              <a:rPr lang="en-US" dirty="0"/>
              <a:t> pembayaran, dan </a:t>
            </a:r>
            <a:r>
              <a:rPr lang="en-US" dirty="0" err="1"/>
              <a:t>mencatat</a:t>
            </a:r>
            <a:r>
              <a:rPr lang="en-US" dirty="0"/>
              <a:t> </a:t>
            </a:r>
            <a:r>
              <a:rPr lang="en-US" dirty="0" err="1"/>
              <a:t>pemasukan-pengeluaran</a:t>
            </a:r>
            <a:r>
              <a:rPr lang="en-US" dirty="0"/>
              <a:t> </a:t>
            </a:r>
            <a:r>
              <a:rPr lang="en-US" dirty="0" err="1"/>
              <a:t>warungnya</a:t>
            </a:r>
            <a:r>
              <a:rPr lang="en-US" dirty="0"/>
              <a:t>.</a:t>
            </a:r>
          </a:p>
          <a:p>
            <a:r>
              <a:rPr lang="en-US" dirty="0" err="1"/>
              <a:t>Seiring</a:t>
            </a:r>
            <a:r>
              <a:rPr lang="en-US" dirty="0"/>
              <a:t> </a:t>
            </a:r>
            <a:r>
              <a:rPr lang="en-US" dirty="0" err="1"/>
              <a:t>berkembangnya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Irfan, </a:t>
            </a:r>
            <a:r>
              <a:rPr lang="en-US" dirty="0" err="1"/>
              <a:t>dia</a:t>
            </a:r>
            <a:r>
              <a:rPr lang="en-US" dirty="0"/>
              <a:t> </a:t>
            </a:r>
            <a:r>
              <a:rPr lang="en-US" dirty="0" err="1"/>
              <a:t>merasa</a:t>
            </a:r>
            <a:r>
              <a:rPr lang="en-US" dirty="0"/>
              <a:t> tidak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menangani</a:t>
            </a:r>
            <a:r>
              <a:rPr lang="en-US" dirty="0"/>
              <a:t> </a:t>
            </a:r>
            <a:r>
              <a:rPr lang="en-US" dirty="0" err="1"/>
              <a:t>semuanya</a:t>
            </a:r>
            <a:r>
              <a:rPr lang="en-US" dirty="0"/>
              <a:t> </a:t>
            </a:r>
            <a:r>
              <a:rPr lang="en-US" dirty="0" err="1"/>
              <a:t>sendiri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EA73C-1D8D-235D-A3F4-1EAEC439B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Graphic 4" descr="Man with solid fill">
            <a:extLst>
              <a:ext uri="{FF2B5EF4-FFF2-40B4-BE49-F238E27FC236}">
                <a16:creationId xmlns:a16="http://schemas.microsoft.com/office/drawing/2014/main" id="{2307E893-6770-62DE-8BCB-F78D6E4B1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9220" y="2067560"/>
            <a:ext cx="914400" cy="914400"/>
          </a:xfrm>
          <a:prstGeom prst="rect">
            <a:avLst/>
          </a:prstGeom>
        </p:spPr>
      </p:pic>
      <p:pic>
        <p:nvPicPr>
          <p:cNvPr id="6" name="Graphic 5" descr="Kiosk with solid fill">
            <a:extLst>
              <a:ext uri="{FF2B5EF4-FFF2-40B4-BE49-F238E27FC236}">
                <a16:creationId xmlns:a16="http://schemas.microsoft.com/office/drawing/2014/main" id="{552CECE0-2B26-9304-9F02-D3996192B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79220" y="4001294"/>
            <a:ext cx="914400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CF1A63-7A7A-51D9-5C02-F402AB838A38}"/>
              </a:ext>
            </a:extLst>
          </p:cNvPr>
          <p:cNvSpPr txBox="1"/>
          <p:nvPr/>
        </p:nvSpPr>
        <p:spPr>
          <a:xfrm>
            <a:off x="2442138" y="2291993"/>
            <a:ext cx="649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Irfan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700DEA-E5FE-CD8A-9995-0C8AECDCD71C}"/>
              </a:ext>
            </a:extLst>
          </p:cNvPr>
          <p:cNvSpPr txBox="1"/>
          <p:nvPr/>
        </p:nvSpPr>
        <p:spPr>
          <a:xfrm>
            <a:off x="2442138" y="4273828"/>
            <a:ext cx="985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Warung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289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ource Serif Pro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3083</TotalTime>
  <Words>638</Words>
  <Application>Microsoft Office PowerPoint</Application>
  <PresentationFormat>Widescreen</PresentationFormat>
  <Paragraphs>118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Britannic Bold</vt:lpstr>
      <vt:lpstr>Calibri</vt:lpstr>
      <vt:lpstr>Monotype Corsiva</vt:lpstr>
      <vt:lpstr>Segoe UI</vt:lpstr>
      <vt:lpstr>Source Serif Pro Black</vt:lpstr>
      <vt:lpstr>Office Theme</vt:lpstr>
      <vt:lpstr>Konsep dan Peran SI &amp; TI</vt:lpstr>
      <vt:lpstr>PowerPoint Presentation</vt:lpstr>
      <vt:lpstr>Perkenalan</vt:lpstr>
      <vt:lpstr>PowerPoint Presentation</vt:lpstr>
      <vt:lpstr>Overview Rencana Pembelajaran Pengantar TIK</vt:lpstr>
      <vt:lpstr>Roadmap Pengantar TIK</vt:lpstr>
      <vt:lpstr>Aktivitas Kelas</vt:lpstr>
      <vt:lpstr>Konsep Sistem Informasi dan Teknologi Informasi</vt:lpstr>
      <vt:lpstr>Ilustrasi – Irfan dan Warungnya</vt:lpstr>
      <vt:lpstr>Ilustrasi – Irfan dan Warungnya</vt:lpstr>
      <vt:lpstr>Ilustrasi – Irfan dan Warungnya</vt:lpstr>
      <vt:lpstr>Ilustrasi – Irfan dan Warungnya</vt:lpstr>
      <vt:lpstr>Sistem Informasi dan Teknologi Informasi</vt:lpstr>
      <vt:lpstr>Aktivitas I</vt:lpstr>
      <vt:lpstr>Peran SI dan TI bagi Organisasi</vt:lpstr>
      <vt:lpstr>Internet, Keamanan Informasi, dan Etika Pemanfaatan TIK</vt:lpstr>
      <vt:lpstr>Tugas Mandiri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Konsep dan Peran SI &amp; TI</dc:title>
  <dc:creator>Teuku Raja Irfan Radarma</dc:creator>
  <cp:lastModifiedBy>Teuku Raja Irfan Radarma</cp:lastModifiedBy>
  <cp:revision>1</cp:revision>
  <dcterms:created xsi:type="dcterms:W3CDTF">2023-09-18T04:21:25Z</dcterms:created>
  <dcterms:modified xsi:type="dcterms:W3CDTF">2023-09-20T11:12:03Z</dcterms:modified>
</cp:coreProperties>
</file>

<file path=docProps/thumbnail.jpeg>
</file>